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7"/>
  </p:notesMasterIdLst>
  <p:handoutMasterIdLst>
    <p:handoutMasterId r:id="rId38"/>
  </p:handoutMasterIdLst>
  <p:sldIdLst>
    <p:sldId id="450" r:id="rId2"/>
    <p:sldId id="451" r:id="rId3"/>
    <p:sldId id="445" r:id="rId4"/>
    <p:sldId id="435" r:id="rId5"/>
    <p:sldId id="436" r:id="rId6"/>
    <p:sldId id="446" r:id="rId7"/>
    <p:sldId id="452" r:id="rId8"/>
    <p:sldId id="416" r:id="rId9"/>
    <p:sldId id="407" r:id="rId10"/>
    <p:sldId id="453" r:id="rId11"/>
    <p:sldId id="381" r:id="rId12"/>
    <p:sldId id="298" r:id="rId13"/>
    <p:sldId id="391" r:id="rId14"/>
    <p:sldId id="394" r:id="rId15"/>
    <p:sldId id="395" r:id="rId16"/>
    <p:sldId id="393" r:id="rId17"/>
    <p:sldId id="428" r:id="rId18"/>
    <p:sldId id="429" r:id="rId19"/>
    <p:sldId id="421" r:id="rId20"/>
    <p:sldId id="422" r:id="rId21"/>
    <p:sldId id="423" r:id="rId22"/>
    <p:sldId id="390" r:id="rId23"/>
    <p:sldId id="430" r:id="rId24"/>
    <p:sldId id="426" r:id="rId25"/>
    <p:sldId id="448" r:id="rId26"/>
    <p:sldId id="449" r:id="rId27"/>
    <p:sldId id="433" r:id="rId28"/>
    <p:sldId id="438" r:id="rId29"/>
    <p:sldId id="439" r:id="rId30"/>
    <p:sldId id="440" r:id="rId31"/>
    <p:sldId id="441" r:id="rId32"/>
    <p:sldId id="442" r:id="rId33"/>
    <p:sldId id="443" r:id="rId34"/>
    <p:sldId id="454" r:id="rId35"/>
    <p:sldId id="427" r:id="rId36"/>
  </p:sldIdLst>
  <p:sldSz cx="9144000" cy="6858000" type="screen4x3"/>
  <p:notesSz cx="6858000" cy="9144000"/>
  <p:defaultTextStyle>
    <a:defPPr>
      <a:defRPr lang="en-AU"/>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5F931C"/>
    <a:srgbClr val="339319"/>
    <a:srgbClr val="27943B"/>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12" autoAdjust="0"/>
    <p:restoredTop sz="94745" autoAdjust="0"/>
  </p:normalViewPr>
  <p:slideViewPr>
    <p:cSldViewPr snapToObjects="1">
      <p:cViewPr varScale="1">
        <p:scale>
          <a:sx n="108" d="100"/>
          <a:sy n="108" d="100"/>
        </p:scale>
        <p:origin x="738" y="114"/>
      </p:cViewPr>
      <p:guideLst>
        <p:guide orient="horz" pos="2160"/>
        <p:guide pos="2880"/>
      </p:guideLst>
    </p:cSldViewPr>
  </p:slideViewPr>
  <p:outlineViewPr>
    <p:cViewPr>
      <p:scale>
        <a:sx n="33" d="100"/>
        <a:sy n="33" d="100"/>
      </p:scale>
      <p:origin x="0" y="1208"/>
    </p:cViewPr>
  </p:outlineViewPr>
  <p:notesTextViewPr>
    <p:cViewPr>
      <p:scale>
        <a:sx n="100" d="100"/>
        <a:sy n="100" d="100"/>
      </p:scale>
      <p:origin x="0" y="0"/>
    </p:cViewPr>
  </p:notesTextViewPr>
  <p:sorterViewPr>
    <p:cViewPr>
      <p:scale>
        <a:sx n="66" d="100"/>
        <a:sy n="66" d="100"/>
      </p:scale>
      <p:origin x="0" y="1152"/>
    </p:cViewPr>
  </p:sorterViewPr>
  <p:notesViewPr>
    <p:cSldViewPr>
      <p:cViewPr varScale="1">
        <p:scale>
          <a:sx n="77" d="100"/>
          <a:sy n="77" d="100"/>
        </p:scale>
        <p:origin x="-137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a:ea typeface="+mn-ea"/>
                <a:cs typeface="+mn-cs"/>
              </a:defRPr>
            </a:lvl1pPr>
          </a:lstStyle>
          <a:p>
            <a:pPr>
              <a:defRPr/>
            </a:pPr>
            <a:endParaRPr lang="en-AU"/>
          </a:p>
        </p:txBody>
      </p:sp>
      <p:sp>
        <p:nvSpPr>
          <p:cNvPr id="450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a:ea typeface="+mn-ea"/>
                <a:cs typeface="+mn-cs"/>
              </a:defRPr>
            </a:lvl1pPr>
          </a:lstStyle>
          <a:p>
            <a:pPr>
              <a:defRPr/>
            </a:pPr>
            <a:endParaRPr lang="en-AU"/>
          </a:p>
        </p:txBody>
      </p:sp>
      <p:sp>
        <p:nvSpPr>
          <p:cNvPr id="450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a:ea typeface="+mn-ea"/>
                <a:cs typeface="+mn-cs"/>
              </a:defRPr>
            </a:lvl1pPr>
          </a:lstStyle>
          <a:p>
            <a:pPr>
              <a:defRPr/>
            </a:pPr>
            <a:endParaRPr lang="en-AU"/>
          </a:p>
        </p:txBody>
      </p:sp>
      <p:sp>
        <p:nvSpPr>
          <p:cNvPr id="450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a:ea typeface="+mn-ea"/>
                <a:cs typeface="+mn-cs"/>
              </a:defRPr>
            </a:lvl1pPr>
          </a:lstStyle>
          <a:p>
            <a:pPr>
              <a:defRPr/>
            </a:pPr>
            <a:fld id="{3BE8F571-FE89-C44F-83D2-AC860EC76F29}" type="slidenum">
              <a:rPr lang="en-AU"/>
              <a:pPr>
                <a:defRPr/>
              </a:pPr>
              <a:t>‹#›</a:t>
            </a:fld>
            <a:endParaRPr lang="en-AU"/>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a:ea typeface="+mn-ea"/>
                <a:cs typeface="+mn-cs"/>
              </a:defRPr>
            </a:lvl1pPr>
          </a:lstStyle>
          <a:p>
            <a:pPr>
              <a:defRPr/>
            </a:pPr>
            <a:endParaRPr lang="en-AU"/>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a:ea typeface="+mn-ea"/>
                <a:cs typeface="+mn-cs"/>
              </a:defRPr>
            </a:lvl1pPr>
          </a:lstStyle>
          <a:p>
            <a:pPr>
              <a:defRPr/>
            </a:pPr>
            <a:endParaRPr lang="en-AU"/>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a:ea typeface="+mn-ea"/>
                <a:cs typeface="+mn-cs"/>
              </a:defRPr>
            </a:lvl1pPr>
          </a:lstStyle>
          <a:p>
            <a:pPr>
              <a:defRPr/>
            </a:pPr>
            <a:endParaRPr lang="en-AU"/>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a:ea typeface="+mn-ea"/>
                <a:cs typeface="+mn-cs"/>
              </a:defRPr>
            </a:lvl1pPr>
          </a:lstStyle>
          <a:p>
            <a:pPr>
              <a:defRPr/>
            </a:pPr>
            <a:fld id="{E9A3729D-9DBB-AE46-995C-6C4F2148368E}" type="slidenum">
              <a:rPr lang="en-AU"/>
              <a:pPr>
                <a:defRPr/>
              </a:pPr>
              <a:t>‹#›</a:t>
            </a:fld>
            <a:endParaRPr lang="en-AU"/>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E9A3729D-9DBB-AE46-995C-6C4F2148368E}" type="slidenum">
              <a:rPr lang="en-AU"/>
              <a:pPr>
                <a:defRPr/>
              </a:pPr>
              <a:t>4</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endParaRPr lang="en-AU">
              <a:latin typeface="Times" pitchFamily="-104" charset="0"/>
              <a:ea typeface="ＭＳ Ｐゴシック" pitchFamily="-104" charset="-128"/>
              <a:cs typeface="ＭＳ Ｐゴシック" pitchFamily="-104" charset="-128"/>
            </a:endParaRPr>
          </a:p>
        </p:txBody>
      </p:sp>
      <p:sp>
        <p:nvSpPr>
          <p:cNvPr id="26628" name="Slide Number Placeholder 3"/>
          <p:cNvSpPr>
            <a:spLocks noGrp="1"/>
          </p:cNvSpPr>
          <p:nvPr>
            <p:ph type="sldNum" sz="quarter" idx="5"/>
          </p:nvPr>
        </p:nvSpPr>
        <p:spPr>
          <a:noFill/>
        </p:spPr>
        <p:txBody>
          <a:bodyPr/>
          <a:lstStyle/>
          <a:p>
            <a:fld id="{7D1A28AA-5189-AA43-AE4D-9206CDDDA044}" type="slidenum">
              <a:rPr lang="en-AU">
                <a:latin typeface="Times" pitchFamily="-104" charset="0"/>
              </a:rPr>
              <a:pPr/>
              <a:t>19</a:t>
            </a:fld>
            <a:endParaRPr lang="en-AU">
              <a:latin typeface="Times" pitchFamily="-10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endParaRPr lang="en-AU">
              <a:latin typeface="Times" pitchFamily="-104" charset="0"/>
              <a:ea typeface="ＭＳ Ｐゴシック" pitchFamily="-104" charset="-128"/>
              <a:cs typeface="ＭＳ Ｐゴシック" pitchFamily="-104" charset="-128"/>
            </a:endParaRPr>
          </a:p>
        </p:txBody>
      </p:sp>
      <p:sp>
        <p:nvSpPr>
          <p:cNvPr id="28676" name="Slide Number Placeholder 3"/>
          <p:cNvSpPr>
            <a:spLocks noGrp="1"/>
          </p:cNvSpPr>
          <p:nvPr>
            <p:ph type="sldNum" sz="quarter" idx="5"/>
          </p:nvPr>
        </p:nvSpPr>
        <p:spPr>
          <a:noFill/>
        </p:spPr>
        <p:txBody>
          <a:bodyPr/>
          <a:lstStyle/>
          <a:p>
            <a:fld id="{DE3E93E6-152A-B643-AAD1-F5AC61B2F16A}" type="slidenum">
              <a:rPr lang="en-AU">
                <a:latin typeface="Times" pitchFamily="-104" charset="0"/>
              </a:rPr>
              <a:pPr/>
              <a:t>20</a:t>
            </a:fld>
            <a:endParaRPr lang="en-AU">
              <a:latin typeface="Times" pitchFamily="-10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endParaRPr lang="en-AU">
              <a:latin typeface="Times" pitchFamily="-104" charset="0"/>
              <a:ea typeface="ＭＳ Ｐゴシック" pitchFamily="-104" charset="-128"/>
              <a:cs typeface="ＭＳ Ｐゴシック" pitchFamily="-104" charset="-128"/>
            </a:endParaRPr>
          </a:p>
        </p:txBody>
      </p:sp>
      <p:sp>
        <p:nvSpPr>
          <p:cNvPr id="30724" name="Slide Number Placeholder 3"/>
          <p:cNvSpPr>
            <a:spLocks noGrp="1"/>
          </p:cNvSpPr>
          <p:nvPr>
            <p:ph type="sldNum" sz="quarter" idx="5"/>
          </p:nvPr>
        </p:nvSpPr>
        <p:spPr>
          <a:noFill/>
        </p:spPr>
        <p:txBody>
          <a:bodyPr/>
          <a:lstStyle/>
          <a:p>
            <a:fld id="{69109AE7-40C0-0F4F-BB29-D3930B71A665}" type="slidenum">
              <a:rPr lang="en-AU">
                <a:latin typeface="Times" pitchFamily="-104" charset="0"/>
              </a:rPr>
              <a:pPr/>
              <a:t>21</a:t>
            </a:fld>
            <a:endParaRPr lang="en-AU">
              <a:latin typeface="Times" pitchFamily="-10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endParaRPr lang="en-AU">
              <a:latin typeface="Arial" pitchFamily="-104" charset="0"/>
              <a:ea typeface="ＭＳ Ｐゴシック" pitchFamily="-104" charset="-128"/>
              <a:cs typeface="ＭＳ Ｐゴシック" pitchFamily="-104" charset="-128"/>
            </a:endParaRPr>
          </a:p>
        </p:txBody>
      </p:sp>
      <p:sp>
        <p:nvSpPr>
          <p:cNvPr id="4" name="Slide Number Placeholder 3"/>
          <p:cNvSpPr>
            <a:spLocks noGrp="1"/>
          </p:cNvSpPr>
          <p:nvPr>
            <p:ph type="sldNum" sz="quarter" idx="5"/>
          </p:nvPr>
        </p:nvSpPr>
        <p:spPr/>
        <p:txBody>
          <a:bodyPr/>
          <a:lstStyle/>
          <a:p>
            <a:pPr>
              <a:defRPr/>
            </a:pPr>
            <a:fld id="{DD03D9A2-AF1E-D84E-A8D8-C96D66627A2F}" type="slidenum">
              <a:rPr lang="en-AU"/>
              <a:pPr>
                <a:defRPr/>
              </a:pPr>
              <a:t>24</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3CEB5C3-82C0-9B43-AEEC-05A2AD6C4301}" type="slidenum">
              <a:rPr lang="en-AU">
                <a:latin typeface="Times" pitchFamily="-104" charset="0"/>
              </a:rPr>
              <a:pPr/>
              <a:t>26</a:t>
            </a:fld>
            <a:endParaRPr lang="en-AU">
              <a:latin typeface="Times" pitchFamily="-10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AU">
              <a:latin typeface="Times" pitchFamily="-104" charset="0"/>
              <a:ea typeface="ＭＳ Ｐゴシック" pitchFamily="-104" charset="-128"/>
              <a:cs typeface="ＭＳ Ｐゴシック" pitchFamily="-10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3CEB5C3-82C0-9B43-AEEC-05A2AD6C4301}" type="slidenum">
              <a:rPr lang="en-AU">
                <a:latin typeface="Times" pitchFamily="-104" charset="0"/>
              </a:rPr>
              <a:pPr/>
              <a:t>35</a:t>
            </a:fld>
            <a:endParaRPr lang="en-AU">
              <a:latin typeface="Times" pitchFamily="-10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AU">
              <a:latin typeface="Times" pitchFamily="-104" charset="0"/>
              <a:ea typeface="ＭＳ Ｐゴシック" pitchFamily="-104" charset="-128"/>
              <a:cs typeface="ＭＳ Ｐゴシック" pitchFamily="-10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E9A3729D-9DBB-AE46-995C-6C4F2148368E}" type="slidenum">
              <a:rPr lang="en-AU"/>
              <a:pPr>
                <a:defRPr/>
              </a:pPr>
              <a:t>5</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9A3729D-9DBB-AE46-995C-6C4F2148368E}" type="slidenum">
              <a:rPr lang="en-AU" smtClean="0"/>
              <a:pPr>
                <a:defRPr/>
              </a:pPr>
              <a:t>9</a:t>
            </a:fld>
            <a:endParaRPr lang="en-AU"/>
          </a:p>
        </p:txBody>
      </p:sp>
    </p:spTree>
    <p:extLst>
      <p:ext uri="{BB962C8B-B14F-4D97-AF65-F5344CB8AC3E}">
        <p14:creationId xmlns:p14="http://schemas.microsoft.com/office/powerpoint/2010/main" val="174379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9A3729D-9DBB-AE46-995C-6C4F2148368E}" type="slidenum">
              <a:rPr lang="en-AU" smtClean="0"/>
              <a:pPr>
                <a:defRPr/>
              </a:pPr>
              <a:t>10</a:t>
            </a:fld>
            <a:endParaRPr lang="en-AU"/>
          </a:p>
        </p:txBody>
      </p:sp>
    </p:spTree>
    <p:extLst>
      <p:ext uri="{BB962C8B-B14F-4D97-AF65-F5344CB8AC3E}">
        <p14:creationId xmlns:p14="http://schemas.microsoft.com/office/powerpoint/2010/main" val="621895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AU">
              <a:latin typeface="Arial" charset="0"/>
            </a:endParaRPr>
          </a:p>
        </p:txBody>
      </p:sp>
      <p:sp>
        <p:nvSpPr>
          <p:cNvPr id="4" name="Slide Number Placeholder 3"/>
          <p:cNvSpPr>
            <a:spLocks noGrp="1"/>
          </p:cNvSpPr>
          <p:nvPr>
            <p:ph type="sldNum" sz="quarter" idx="5"/>
          </p:nvPr>
        </p:nvSpPr>
        <p:spPr/>
        <p:txBody>
          <a:bodyPr/>
          <a:lstStyle/>
          <a:p>
            <a:pPr>
              <a:defRPr/>
            </a:pPr>
            <a:fld id="{12ECFBD2-5FD2-374F-AE3B-ADCD74AA7CB4}" type="slidenum">
              <a:rPr lang="en-AU"/>
              <a:pPr>
                <a:defRPr/>
              </a:pPr>
              <a:t>13</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800"/>
          </a:p>
        </p:txBody>
      </p:sp>
      <p:sp>
        <p:nvSpPr>
          <p:cNvPr id="4" name="Slide Number Placeholder 3"/>
          <p:cNvSpPr>
            <a:spLocks noGrp="1"/>
          </p:cNvSpPr>
          <p:nvPr>
            <p:ph type="sldNum" sz="quarter" idx="10"/>
          </p:nvPr>
        </p:nvSpPr>
        <p:spPr/>
        <p:txBody>
          <a:bodyPr/>
          <a:lstStyle/>
          <a:p>
            <a:pPr>
              <a:defRPr/>
            </a:pPr>
            <a:fld id="{E9A3729D-9DBB-AE46-995C-6C4F2148368E}" type="slidenum">
              <a:rPr lang="en-AU"/>
              <a:pPr>
                <a:defRPr/>
              </a:pPr>
              <a:t>14</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AU" noProof="0" dirty="0"/>
          </a:p>
        </p:txBody>
      </p:sp>
      <p:sp>
        <p:nvSpPr>
          <p:cNvPr id="25604" name="Slide Number Placeholder 3"/>
          <p:cNvSpPr>
            <a:spLocks noGrp="1"/>
          </p:cNvSpPr>
          <p:nvPr>
            <p:ph type="sldNum" sz="quarter" idx="5"/>
          </p:nvPr>
        </p:nvSpPr>
        <p:spPr>
          <a:noFill/>
        </p:spPr>
        <p:txBody>
          <a:bodyPr/>
          <a:lstStyle/>
          <a:p>
            <a:fld id="{575D6C59-3DE4-5B48-8D50-CC612F16DFAE}" type="slidenum">
              <a:rPr lang="en-AU"/>
              <a:pPr/>
              <a:t>16</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AU"/>
          </a:p>
        </p:txBody>
      </p:sp>
      <p:sp>
        <p:nvSpPr>
          <p:cNvPr id="25604" name="Slide Number Placeholder 3"/>
          <p:cNvSpPr>
            <a:spLocks noGrp="1"/>
          </p:cNvSpPr>
          <p:nvPr>
            <p:ph type="sldNum" sz="quarter" idx="5"/>
          </p:nvPr>
        </p:nvSpPr>
        <p:spPr>
          <a:noFill/>
        </p:spPr>
        <p:txBody>
          <a:bodyPr/>
          <a:lstStyle/>
          <a:p>
            <a:fld id="{575D6C59-3DE4-5B48-8D50-CC612F16DFAE}" type="slidenum">
              <a:rPr lang="en-AU"/>
              <a:pPr/>
              <a:t>17</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AU"/>
          </a:p>
        </p:txBody>
      </p:sp>
      <p:sp>
        <p:nvSpPr>
          <p:cNvPr id="25604" name="Slide Number Placeholder 3"/>
          <p:cNvSpPr>
            <a:spLocks noGrp="1"/>
          </p:cNvSpPr>
          <p:nvPr>
            <p:ph type="sldNum" sz="quarter" idx="5"/>
          </p:nvPr>
        </p:nvSpPr>
        <p:spPr>
          <a:noFill/>
        </p:spPr>
        <p:txBody>
          <a:bodyPr/>
          <a:lstStyle/>
          <a:p>
            <a:fld id="{575D6C59-3DE4-5B48-8D50-CC612F16DFAE}" type="slidenum">
              <a:rPr lang="en-AU"/>
              <a:pPr/>
              <a:t>18</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0D944E92-6D49-E845-BDC7-7A583C18777F}" type="slidenum">
              <a:rPr lang="en-AU"/>
              <a:pPr>
                <a:defRPr/>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726D6909-B7CB-4C40-81C3-B60CE3184374}"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BCA4E11-164D-954C-BA3B-266EFD3A1716}"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7EE92E62-8D05-5B42-BFCB-7D23555C7819}" type="slidenum">
              <a:rPr lang="en-AU"/>
              <a:pPr>
                <a:defRPr/>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C5C0B1D-38A4-1C42-A9B5-28F6A1A0525C}"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3E3E8272-7E7C-2940-B24A-3C7637FB32A7}"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8986EA4A-D068-0342-B0E7-E77CCC296619}"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5D7EAA3D-DF0E-3347-9A31-17FBB5148B4C}"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0DD0C202-E96B-2C44-A878-70190E3FF1C7}"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A6665A6F-85D9-1546-8621-A45ED07A0DB8}"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BEEC5D69-658A-B74E-9C21-1740F8D6BB30}"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40000"/>
            <a:lumOff val="60000"/>
            <a:alpha val="8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a:ea typeface="+mn-ea"/>
                <a:cs typeface="+mn-cs"/>
              </a:defRPr>
            </a:lvl1pPr>
          </a:lstStyle>
          <a:p>
            <a:pPr>
              <a:defRPr/>
            </a:pPr>
            <a:endParaRPr lang="en-A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a:ea typeface="+mn-ea"/>
                <a:cs typeface="+mn-cs"/>
              </a:defRPr>
            </a:lvl1pPr>
          </a:lstStyle>
          <a:p>
            <a:r>
              <a:rPr lang="en-US"/>
              <a:t>Marilyn Truscott SIETAR &amp; ANU 2018</a:t>
            </a:r>
          </a:p>
          <a:p>
            <a:r>
              <a:rPr lang="en-US"/>
              <a:t>
Marilyn Truscott SIETAR &amp; ANU 2018</a:t>
            </a:r>
          </a:p>
          <a:p>
            <a:r>
              <a:rPr lang="en-US"/>
              <a:t>
Marilyn Truscott SIETAR &amp; ANU 2018</a:t>
            </a:r>
            <a:endParaRPr lang="en-A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a:ea typeface="+mn-ea"/>
                <a:cs typeface="+mn-cs"/>
              </a:defRPr>
            </a:lvl1pPr>
          </a:lstStyle>
          <a:p>
            <a:pPr>
              <a:defRPr/>
            </a:pPr>
            <a:fld id="{22B0B2DC-C902-564F-9364-7D0DC9755EE1}"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chemeClr val="tx2"/>
          </a:solidFill>
          <a:latin typeface="Arial"/>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4.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6.tiff"/><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tiff"/><Relationship Id="rId9" Type="http://schemas.openxmlformats.org/officeDocument/2006/relationships/image" Target="../media/image83.tiff"/></Relationships>
</file>

<file path=ppt/slides/_rels/slide18.xml.rels><?xml version="1.0" encoding="UTF-8" standalone="yes"?>
<Relationships xmlns="http://schemas.openxmlformats.org/package/2006/relationships"><Relationship Id="rId8" Type="http://schemas.openxmlformats.org/officeDocument/2006/relationships/image" Target="../media/image87.tiff"/><Relationship Id="rId3" Type="http://schemas.openxmlformats.org/officeDocument/2006/relationships/image" Target="../media/image82.tiff"/><Relationship Id="rId7" Type="http://schemas.openxmlformats.org/officeDocument/2006/relationships/image" Target="../media/image86.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1.tiff"/><Relationship Id="rId5" Type="http://schemas.openxmlformats.org/officeDocument/2006/relationships/image" Target="../media/image85.tiff"/><Relationship Id="rId4" Type="http://schemas.openxmlformats.org/officeDocument/2006/relationships/image" Target="../media/image84.tiff"/><Relationship Id="rId9" Type="http://schemas.openxmlformats.org/officeDocument/2006/relationships/image" Target="../media/image88.tiff"/></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1.jpeg"/><Relationship Id="rId7" Type="http://schemas.openxmlformats.org/officeDocument/2006/relationships/image" Target="../media/image99.tif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90.png"/><Relationship Id="rId4" Type="http://schemas.openxmlformats.org/officeDocument/2006/relationships/image" Target="../media/image98.tiff"/><Relationship Id="rId9" Type="http://schemas.openxmlformats.org/officeDocument/2006/relationships/image" Target="../media/image101.jpeg"/></Relationships>
</file>

<file path=ppt/slides/_rels/slide23.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image" Target="../media/image103.jpeg"/><Relationship Id="rId7" Type="http://schemas.openxmlformats.org/officeDocument/2006/relationships/image" Target="../media/image106.tiff"/><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5.tiff"/><Relationship Id="rId11" Type="http://schemas.openxmlformats.org/officeDocument/2006/relationships/image" Target="../media/image110.jpeg"/><Relationship Id="rId5" Type="http://schemas.openxmlformats.org/officeDocument/2006/relationships/image" Target="../media/image104.tiff"/><Relationship Id="rId10" Type="http://schemas.openxmlformats.org/officeDocument/2006/relationships/image" Target="../media/image109.jpeg"/><Relationship Id="rId4" Type="http://schemas.openxmlformats.org/officeDocument/2006/relationships/image" Target="../media/image98.tiff"/><Relationship Id="rId9" Type="http://schemas.openxmlformats.org/officeDocument/2006/relationships/image" Target="../media/image108.tiff"/></Relationships>
</file>

<file path=ppt/slides/_rels/slide2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png"/><Relationship Id="rId9" Type="http://schemas.openxmlformats.org/officeDocument/2006/relationships/image" Target="../media/image117.jpeg"/></Relationships>
</file>

<file path=ppt/slides/_rels/slide2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1.jpeg"/><Relationship Id="rId7" Type="http://schemas.openxmlformats.org/officeDocument/2006/relationships/image" Target="../media/image51.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2.jpeg"/><Relationship Id="rId4" Type="http://schemas.openxmlformats.org/officeDocument/2006/relationships/image" Target="../media/image122.jpeg"/><Relationship Id="rId9" Type="http://schemas.openxmlformats.org/officeDocument/2006/relationships/image" Target="../media/image123.jpeg"/></Relationships>
</file>

<file path=ppt/slides/_rels/slide2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tiff"/><Relationship Id="rId7" Type="http://schemas.openxmlformats.org/officeDocument/2006/relationships/image" Target="../media/image1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7.tiff"/><Relationship Id="rId5" Type="http://schemas.openxmlformats.org/officeDocument/2006/relationships/image" Target="../media/image126.tiff"/><Relationship Id="rId4" Type="http://schemas.openxmlformats.org/officeDocument/2006/relationships/image" Target="../media/image125.tiff"/></Relationships>
</file>

<file path=ppt/slides/_rels/slide27.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30.tiff"/><Relationship Id="rId1" Type="http://schemas.openxmlformats.org/officeDocument/2006/relationships/slideLayout" Target="../slideLayouts/slideLayout2.xml"/><Relationship Id="rId4" Type="http://schemas.openxmlformats.org/officeDocument/2006/relationships/image" Target="../media/image132.tiff"/></Relationships>
</file>

<file path=ppt/slides/_rels/slide28.xml.rels><?xml version="1.0" encoding="UTF-8" standalone="yes"?>
<Relationships xmlns="http://schemas.openxmlformats.org/package/2006/relationships"><Relationship Id="rId8" Type="http://schemas.openxmlformats.org/officeDocument/2006/relationships/image" Target="../media/image134.tiff"/><Relationship Id="rId3" Type="http://schemas.openxmlformats.org/officeDocument/2006/relationships/image" Target="../media/image133.png"/><Relationship Id="rId7" Type="http://schemas.openxmlformats.org/officeDocument/2006/relationships/image" Target="../media/image11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37.tiff"/><Relationship Id="rId5" Type="http://schemas.openxmlformats.org/officeDocument/2006/relationships/image" Target="../media/image3.jpeg"/><Relationship Id="rId10" Type="http://schemas.openxmlformats.org/officeDocument/2006/relationships/image" Target="../media/image136.tiff"/><Relationship Id="rId4" Type="http://schemas.openxmlformats.org/officeDocument/2006/relationships/image" Target="../media/image12.jpeg"/><Relationship Id="rId9" Type="http://schemas.openxmlformats.org/officeDocument/2006/relationships/image" Target="../media/image135.tiff"/></Relationships>
</file>

<file path=ppt/slides/_rels/slide29.xml.rels><?xml version="1.0" encoding="UTF-8" standalone="yes"?>
<Relationships xmlns="http://schemas.openxmlformats.org/package/2006/relationships"><Relationship Id="rId8" Type="http://schemas.openxmlformats.org/officeDocument/2006/relationships/image" Target="../media/image139.tiff"/><Relationship Id="rId13" Type="http://schemas.openxmlformats.org/officeDocument/2006/relationships/image" Target="../media/image142.jpeg"/><Relationship Id="rId3" Type="http://schemas.openxmlformats.org/officeDocument/2006/relationships/image" Target="../media/image133.png"/><Relationship Id="rId7" Type="http://schemas.openxmlformats.org/officeDocument/2006/relationships/image" Target="../media/image110.jpeg"/><Relationship Id="rId12" Type="http://schemas.openxmlformats.org/officeDocument/2006/relationships/image" Target="../media/image141.tiff"/><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36.tiff"/><Relationship Id="rId5" Type="http://schemas.openxmlformats.org/officeDocument/2006/relationships/image" Target="../media/image3.jpeg"/><Relationship Id="rId10" Type="http://schemas.openxmlformats.org/officeDocument/2006/relationships/image" Target="../media/image140.jpeg"/><Relationship Id="rId4" Type="http://schemas.openxmlformats.org/officeDocument/2006/relationships/image" Target="../media/image12.jpeg"/><Relationship Id="rId9" Type="http://schemas.openxmlformats.org/officeDocument/2006/relationships/image" Target="../media/image135.tiff"/><Relationship Id="rId14" Type="http://schemas.openxmlformats.org/officeDocument/2006/relationships/image" Target="../media/image137.tiff"/></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tif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tiff"/><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149.tiff"/><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147.jpeg"/><Relationship Id="rId11" Type="http://schemas.openxmlformats.org/officeDocument/2006/relationships/image" Target="../media/image152.jpeg"/><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tiff"/></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3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jpeg"/><Relationship Id="rId7" Type="http://schemas.openxmlformats.org/officeDocument/2006/relationships/image" Target="../media/image159.pn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eg"/></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33.jpeg"/><Relationship Id="rId5" Type="http://schemas.openxmlformats.org/officeDocument/2006/relationships/image" Target="../media/image22.png"/><Relationship Id="rId10" Type="http://schemas.openxmlformats.org/officeDocument/2006/relationships/image" Target="../media/image32.jpeg"/><Relationship Id="rId4" Type="http://schemas.openxmlformats.org/officeDocument/2006/relationships/image" Target="../media/image21.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3.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79512" y="1295400"/>
            <a:ext cx="8784976" cy="2438400"/>
          </a:xfrm>
        </p:spPr>
        <p:txBody>
          <a:bodyPr/>
          <a:lstStyle/>
          <a:p>
            <a:br>
              <a:rPr lang="en-US" sz="3600" b="1" dirty="0">
                <a:solidFill>
                  <a:srgbClr val="5F931C"/>
                </a:solidFill>
                <a:latin typeface="Arial" charset="0"/>
              </a:rPr>
            </a:br>
            <a:r>
              <a:rPr lang="en-US" sz="3600" b="1" dirty="0">
                <a:solidFill>
                  <a:srgbClr val="5F931C"/>
                </a:solidFill>
              </a:rPr>
              <a:t>Sustaining Identity with Change</a:t>
            </a:r>
            <a:r>
              <a:rPr lang="en-US" sz="3600" b="1">
                <a:solidFill>
                  <a:srgbClr val="5F931C"/>
                </a:solidFill>
              </a:rPr>
              <a:t>: </a:t>
            </a:r>
            <a:br>
              <a:rPr lang="en-US" sz="3600" b="1">
                <a:solidFill>
                  <a:srgbClr val="5F931C"/>
                </a:solidFill>
              </a:rPr>
            </a:br>
            <a:r>
              <a:rPr lang="en-US" sz="3600" b="1">
                <a:solidFill>
                  <a:srgbClr val="5F931C"/>
                </a:solidFill>
              </a:rPr>
              <a:t>the </a:t>
            </a:r>
            <a:r>
              <a:rPr lang="en-US" sz="3600" b="1" dirty="0">
                <a:solidFill>
                  <a:srgbClr val="5F931C"/>
                </a:solidFill>
              </a:rPr>
              <a:t>Role of Intangible Cultural Heritage</a:t>
            </a:r>
            <a:br>
              <a:rPr lang="en-AU" sz="4000" b="1" dirty="0">
                <a:solidFill>
                  <a:srgbClr val="CC0000"/>
                </a:solidFill>
                <a:latin typeface="Arial" charset="0"/>
              </a:rPr>
            </a:br>
            <a:endParaRPr lang="en-AU" sz="4000" dirty="0">
              <a:solidFill>
                <a:srgbClr val="CC0000"/>
              </a:solidFill>
              <a:latin typeface="Arial" charset="0"/>
            </a:endParaRPr>
          </a:p>
        </p:txBody>
      </p:sp>
      <p:sp>
        <p:nvSpPr>
          <p:cNvPr id="15364" name="Rectangle 3"/>
          <p:cNvSpPr>
            <a:spLocks noGrp="1" noChangeArrowheads="1"/>
          </p:cNvSpPr>
          <p:nvPr>
            <p:ph type="subTitle" idx="1"/>
          </p:nvPr>
        </p:nvSpPr>
        <p:spPr>
          <a:xfrm>
            <a:off x="827584" y="3657600"/>
            <a:ext cx="7488832" cy="2514600"/>
          </a:xfrm>
        </p:spPr>
        <p:txBody>
          <a:bodyPr/>
          <a:lstStyle/>
          <a:p>
            <a:r>
              <a:rPr lang="en-AU" sz="2800" b="1" dirty="0">
                <a:solidFill>
                  <a:schemeClr val="bg2"/>
                </a:solidFill>
              </a:rPr>
              <a:t>Marilyn Truscott</a:t>
            </a:r>
          </a:p>
          <a:p>
            <a:endParaRPr lang="en-US" sz="2400" i="1" dirty="0">
              <a:solidFill>
                <a:schemeClr val="bg2">
                  <a:lumMod val="75000"/>
                </a:schemeClr>
              </a:solidFill>
            </a:endParaRPr>
          </a:p>
          <a:p>
            <a:pPr>
              <a:defRPr/>
            </a:pPr>
            <a:r>
              <a:rPr lang="en-US" sz="2400" b="1" i="1" dirty="0">
                <a:solidFill>
                  <a:schemeClr val="bg2">
                    <a:lumMod val="75000"/>
                  </a:schemeClr>
                </a:solidFill>
              </a:rPr>
              <a:t>National Identity and Global Education Forum</a:t>
            </a:r>
          </a:p>
          <a:p>
            <a:pPr>
              <a:defRPr/>
            </a:pPr>
            <a:r>
              <a:rPr lang="en-US" sz="2400" b="1" i="1" dirty="0">
                <a:solidFill>
                  <a:schemeClr val="bg2">
                    <a:lumMod val="75000"/>
                  </a:schemeClr>
                </a:solidFill>
              </a:rPr>
              <a:t>23-24 March 2018</a:t>
            </a:r>
            <a:endParaRPr lang="en-AU" sz="1800" b="1" dirty="0">
              <a:solidFill>
                <a:schemeClr val="tx1">
                  <a:lumMod val="65000"/>
                  <a:lumOff val="3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775" y="6096000"/>
            <a:ext cx="3403600" cy="7620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6142038"/>
            <a:ext cx="1095375" cy="746125"/>
          </a:xfrm>
          <a:prstGeom prst="rect">
            <a:avLst/>
          </a:prstGeom>
        </p:spPr>
      </p:pic>
      <p:sp>
        <p:nvSpPr>
          <p:cNvPr id="4" name="TextBox 3"/>
          <p:cNvSpPr txBox="1"/>
          <p:nvPr/>
        </p:nvSpPr>
        <p:spPr>
          <a:xfrm>
            <a:off x="5692001" y="6180016"/>
            <a:ext cx="2624416" cy="584775"/>
          </a:xfrm>
          <a:prstGeom prst="rect">
            <a:avLst/>
          </a:prstGeom>
          <a:noFill/>
        </p:spPr>
        <p:txBody>
          <a:bodyPr wrap="square" rtlCol="0">
            <a:spAutoFit/>
          </a:bodyPr>
          <a:lstStyle/>
          <a:p>
            <a:pPr algn="ctr"/>
            <a:r>
              <a:rPr lang="en-US" sz="1600" dirty="0"/>
              <a:t>ANU Intercultural Dialogue Association</a:t>
            </a:r>
          </a:p>
        </p:txBody>
      </p:sp>
    </p:spTree>
    <p:extLst>
      <p:ext uri="{BB962C8B-B14F-4D97-AF65-F5344CB8AC3E}">
        <p14:creationId xmlns:p14="http://schemas.microsoft.com/office/powerpoint/2010/main" val="1909588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228600"/>
            <a:ext cx="7772400" cy="609600"/>
          </a:xfrm>
        </p:spPr>
        <p:txBody>
          <a:bodyPr/>
          <a:lstStyle/>
          <a:p>
            <a:br>
              <a:rPr lang="en-AU" sz="3600" b="1" dirty="0">
                <a:latin typeface="Arial" charset="0"/>
              </a:rPr>
            </a:br>
            <a:br>
              <a:rPr lang="en-AU" sz="3600" b="1" dirty="0">
                <a:latin typeface="Arial" charset="0"/>
              </a:rPr>
            </a:br>
            <a:r>
              <a:rPr lang="en-US" sz="3200" b="1" dirty="0">
                <a:solidFill>
                  <a:srgbClr val="5F931C"/>
                </a:solidFill>
                <a:latin typeface="Arial" charset="0"/>
              </a:rPr>
              <a:t>Living Heritage / Culture and Change</a:t>
            </a:r>
            <a:br>
              <a:rPr lang="en-AU" sz="3200" b="1" dirty="0">
                <a:latin typeface="Arial" charset="0"/>
              </a:rPr>
            </a:br>
            <a:br>
              <a:rPr lang="en-AU" b="1" dirty="0">
                <a:latin typeface="Arial" charset="0"/>
              </a:rPr>
            </a:br>
            <a:endParaRPr lang="en-US" dirty="0">
              <a:latin typeface="Arial" charset="0"/>
            </a:endParaRPr>
          </a:p>
        </p:txBody>
      </p:sp>
      <p:sp>
        <p:nvSpPr>
          <p:cNvPr id="22531" name="Content Placeholder 2"/>
          <p:cNvSpPr>
            <a:spLocks noGrp="1"/>
          </p:cNvSpPr>
          <p:nvPr>
            <p:ph idx="1"/>
          </p:nvPr>
        </p:nvSpPr>
        <p:spPr>
          <a:xfrm>
            <a:off x="1568450" y="980728"/>
            <a:ext cx="5975349" cy="4886673"/>
          </a:xfrm>
        </p:spPr>
        <p:txBody>
          <a:bodyPr/>
          <a:lstStyle/>
          <a:p>
            <a:pPr>
              <a:buFontTx/>
              <a:buNone/>
            </a:pPr>
            <a:r>
              <a:rPr lang="en-US" sz="2000">
                <a:solidFill>
                  <a:schemeClr val="bg2">
                    <a:lumMod val="75000"/>
                  </a:schemeClr>
                </a:solidFill>
                <a:latin typeface="Arial" charset="0"/>
              </a:rPr>
              <a:t>A </a:t>
            </a:r>
            <a:r>
              <a:rPr lang="en-US" sz="2000" dirty="0">
                <a:solidFill>
                  <a:schemeClr val="bg2">
                    <a:lumMod val="75000"/>
                  </a:schemeClr>
                </a:solidFill>
                <a:latin typeface="Arial" charset="0"/>
              </a:rPr>
              <a:t>community’s </a:t>
            </a:r>
            <a:r>
              <a:rPr lang="en-US" sz="2000" b="1" dirty="0">
                <a:solidFill>
                  <a:schemeClr val="bg2">
                    <a:lumMod val="75000"/>
                  </a:schemeClr>
                </a:solidFill>
                <a:latin typeface="Arial" charset="0"/>
              </a:rPr>
              <a:t>sense of place </a:t>
            </a:r>
            <a:r>
              <a:rPr lang="en-US" sz="2000" dirty="0">
                <a:solidFill>
                  <a:schemeClr val="bg2">
                    <a:lumMod val="75000"/>
                  </a:schemeClr>
                </a:solidFill>
                <a:latin typeface="Arial" charset="0"/>
              </a:rPr>
              <a:t>includes both Intangible and Tangible Cultural Heritage</a:t>
            </a:r>
            <a:r>
              <a:rPr lang="en-US" sz="2000" b="1" dirty="0">
                <a:solidFill>
                  <a:schemeClr val="bg2">
                    <a:lumMod val="75000"/>
                  </a:schemeClr>
                </a:solidFill>
                <a:latin typeface="Arial" charset="0"/>
              </a:rPr>
              <a:t>: </a:t>
            </a:r>
          </a:p>
          <a:p>
            <a:pPr>
              <a:buFontTx/>
              <a:buNone/>
            </a:pPr>
            <a:r>
              <a:rPr lang="en-US" sz="2000" b="1" dirty="0">
                <a:solidFill>
                  <a:schemeClr val="bg2">
                    <a:lumMod val="75000"/>
                  </a:schemeClr>
                </a:solidFill>
                <a:latin typeface="Arial" charset="0"/>
              </a:rPr>
              <a:t>Intangible Cultural Heritage can perhaps continue despite displacement to a new environment: </a:t>
            </a:r>
          </a:p>
          <a:p>
            <a:pPr eaLnBrk="1" hangingPunct="1">
              <a:lnSpc>
                <a:spcPct val="90000"/>
              </a:lnSpc>
              <a:buFontTx/>
              <a:buNone/>
            </a:pPr>
            <a:r>
              <a:rPr lang="en-US" altLang="en-US" sz="1800" b="1" i="1" dirty="0"/>
              <a:t>“intangible cultural heritage”</a:t>
            </a:r>
            <a:r>
              <a:rPr lang="en-US" altLang="en-US" sz="1800" i="1" dirty="0"/>
              <a:t> means the practices, representations, expressions, knowledge, skills – as well as the instruments, objects, artefacts and cultural spaces associated therewith – that communities, groups and, in some cases, individuals recognize as part of their cultural heritage.</a:t>
            </a:r>
            <a:r>
              <a:rPr lang="en-US" altLang="en-US" sz="1800" dirty="0"/>
              <a:t> …</a:t>
            </a:r>
          </a:p>
          <a:p>
            <a:pPr eaLnBrk="1" hangingPunct="1">
              <a:lnSpc>
                <a:spcPct val="90000"/>
              </a:lnSpc>
              <a:buFontTx/>
              <a:buNone/>
            </a:pPr>
            <a:r>
              <a:rPr lang="en-AU" altLang="en-US" sz="1600" dirty="0"/>
              <a:t>			</a:t>
            </a:r>
            <a:r>
              <a:rPr lang="en-AU" altLang="en-US" sz="1400" dirty="0"/>
              <a:t>(UNESCO ICH Convention 2003 Article 2)</a:t>
            </a:r>
            <a:endParaRPr lang="en-AU" altLang="en-US" sz="1400" b="1" dirty="0"/>
          </a:p>
          <a:p>
            <a:pPr>
              <a:buFontTx/>
              <a:buNone/>
            </a:pPr>
            <a:r>
              <a:rPr lang="en-US" sz="2000" dirty="0">
                <a:solidFill>
                  <a:schemeClr val="bg2">
                    <a:lumMod val="75000"/>
                  </a:schemeClr>
                </a:solidFill>
                <a:latin typeface="Arial" charset="0"/>
              </a:rPr>
              <a:t>Australia has not signed up to this Convention but some current heritage practice </a:t>
            </a:r>
            <a:r>
              <a:rPr lang="en-US" sz="2000" dirty="0" err="1">
                <a:solidFill>
                  <a:schemeClr val="bg2">
                    <a:lumMod val="75000"/>
                  </a:schemeClr>
                </a:solidFill>
                <a:latin typeface="Arial" charset="0"/>
              </a:rPr>
              <a:t>recognises</a:t>
            </a:r>
            <a:r>
              <a:rPr lang="en-US" sz="2000" dirty="0">
                <a:solidFill>
                  <a:schemeClr val="bg2">
                    <a:lumMod val="75000"/>
                  </a:schemeClr>
                </a:solidFill>
                <a:latin typeface="Arial" charset="0"/>
              </a:rPr>
              <a:t> ICH as a key aspect of community identity and culture </a:t>
            </a:r>
            <a:r>
              <a:rPr lang="is-IS" sz="2000" dirty="0">
                <a:solidFill>
                  <a:schemeClr val="bg2">
                    <a:lumMod val="75000"/>
                  </a:schemeClr>
                </a:solidFill>
                <a:latin typeface="Arial" charset="0"/>
              </a:rPr>
              <a:t>…</a:t>
            </a:r>
            <a:endParaRPr lang="en-US" sz="2000" dirty="0">
              <a:solidFill>
                <a:schemeClr val="bg2">
                  <a:lumMod val="75000"/>
                </a:schemeClr>
              </a:solidFill>
              <a:latin typeface="Arial" charset="0"/>
            </a:endParaRPr>
          </a:p>
          <a:p>
            <a:pPr>
              <a:buFontTx/>
              <a:buNone/>
            </a:pPr>
            <a:endParaRPr lang="en-US" sz="2000" b="1" dirty="0">
              <a:solidFill>
                <a:schemeClr val="bg2">
                  <a:lumMod val="75000"/>
                </a:schemeClr>
              </a:solidFill>
              <a:latin typeface="Arial" charset="0"/>
            </a:endParaRPr>
          </a:p>
          <a:p>
            <a:pPr>
              <a:buFontTx/>
              <a:buNone/>
            </a:pPr>
            <a:r>
              <a:rPr lang="en-US" sz="2000" b="1" dirty="0">
                <a:solidFill>
                  <a:schemeClr val="bg2">
                    <a:lumMod val="75000"/>
                  </a:schemeClr>
                </a:solidFill>
                <a:latin typeface="Arial" charset="0"/>
              </a:rPr>
              <a:t>	</a:t>
            </a:r>
          </a:p>
          <a:p>
            <a:pPr algn="ctr"/>
            <a:endParaRPr lang="en-US" sz="2000" dirty="0">
              <a:latin typeface="Arial" charset="0"/>
            </a:endParaRPr>
          </a:p>
          <a:p>
            <a:pPr algn="ctr">
              <a:buFontTx/>
              <a:buNone/>
            </a:pPr>
            <a:endParaRPr lang="en-US" sz="2000" dirty="0">
              <a:latin typeface="Arial" charset="0"/>
            </a:endParaRPr>
          </a:p>
          <a:p>
            <a:pPr algn="ctr">
              <a:buFontTx/>
              <a:buNone/>
            </a:pPr>
            <a:endParaRPr lang="en-US" sz="2000" dirty="0">
              <a:latin typeface="Arial" charset="0"/>
            </a:endParaRPr>
          </a:p>
        </p:txBody>
      </p:sp>
      <p:pic>
        <p:nvPicPr>
          <p:cNvPr id="22532" name="Picture 6" descr="02571-BI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1524000" cy="1106424"/>
          </a:xfrm>
          <a:prstGeom prst="rect">
            <a:avLst/>
          </a:prstGeom>
          <a:noFill/>
          <a:ln w="9525">
            <a:noFill/>
            <a:miter lim="800000"/>
            <a:headEnd/>
            <a:tailEnd/>
          </a:ln>
        </p:spPr>
      </p:pic>
      <p:pic>
        <p:nvPicPr>
          <p:cNvPr id="22533" name="Picture 7" descr="00650-BI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 y="351464"/>
            <a:ext cx="838200" cy="1270000"/>
          </a:xfrm>
          <a:prstGeom prst="rect">
            <a:avLst/>
          </a:prstGeom>
          <a:noFill/>
          <a:ln w="9525">
            <a:noFill/>
            <a:miter lim="800000"/>
            <a:headEnd/>
            <a:tailEnd/>
          </a:ln>
        </p:spPr>
      </p:pic>
      <p:pic>
        <p:nvPicPr>
          <p:cNvPr id="22534" name="Picture 9" descr="02789-BI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4572000"/>
            <a:ext cx="822325" cy="1270000"/>
          </a:xfrm>
          <a:prstGeom prst="rect">
            <a:avLst/>
          </a:prstGeom>
          <a:noFill/>
          <a:ln w="9525">
            <a:noFill/>
            <a:miter lim="800000"/>
            <a:headEnd/>
            <a:tailEnd/>
          </a:ln>
        </p:spPr>
      </p:pic>
      <p:pic>
        <p:nvPicPr>
          <p:cNvPr id="22535" name="Picture 10" descr="02787-BIG.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5800725"/>
            <a:ext cx="1587500" cy="1057275"/>
          </a:xfrm>
          <a:prstGeom prst="rect">
            <a:avLst/>
          </a:prstGeom>
          <a:noFill/>
          <a:ln w="9525">
            <a:noFill/>
            <a:miter lim="800000"/>
            <a:headEnd/>
            <a:tailEnd/>
          </a:ln>
        </p:spPr>
      </p:pic>
      <p:pic>
        <p:nvPicPr>
          <p:cNvPr id="22536" name="Picture 11" descr="00199-BIG.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24000" y="5807075"/>
            <a:ext cx="1333500" cy="1050925"/>
          </a:xfrm>
          <a:prstGeom prst="rect">
            <a:avLst/>
          </a:prstGeom>
          <a:noFill/>
          <a:ln w="9525">
            <a:noFill/>
            <a:miter lim="800000"/>
            <a:headEnd/>
            <a:tailEnd/>
          </a:ln>
        </p:spPr>
      </p:pic>
      <p:pic>
        <p:nvPicPr>
          <p:cNvPr id="22537" name="Picture 13" descr="01822-BIG.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72200" y="5810250"/>
            <a:ext cx="1397000" cy="1047750"/>
          </a:xfrm>
          <a:prstGeom prst="rect">
            <a:avLst/>
          </a:prstGeom>
          <a:noFill/>
          <a:ln w="9525">
            <a:noFill/>
            <a:miter lim="800000"/>
            <a:headEnd/>
            <a:tailEnd/>
          </a:ln>
        </p:spPr>
      </p:pic>
      <p:pic>
        <p:nvPicPr>
          <p:cNvPr id="22538" name="Picture 14" descr="03421-BIG.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56500" y="5835650"/>
            <a:ext cx="1587500" cy="1022350"/>
          </a:xfrm>
          <a:prstGeom prst="rect">
            <a:avLst/>
          </a:prstGeom>
          <a:noFill/>
          <a:ln w="9525">
            <a:noFill/>
            <a:miter lim="800000"/>
            <a:headEnd/>
            <a:tailEnd/>
          </a:ln>
        </p:spPr>
      </p:pic>
      <p:pic>
        <p:nvPicPr>
          <p:cNvPr id="22539" name="Picture 15" descr="06528-BIG.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255000" y="375721"/>
            <a:ext cx="844550" cy="1270000"/>
          </a:xfrm>
          <a:prstGeom prst="rect">
            <a:avLst/>
          </a:prstGeom>
          <a:noFill/>
          <a:ln w="9525">
            <a:noFill/>
            <a:miter lim="800000"/>
            <a:headEnd/>
            <a:tailEnd/>
          </a:ln>
        </p:spPr>
      </p:pic>
      <p:pic>
        <p:nvPicPr>
          <p:cNvPr id="22540" name="Picture 16" descr="06519-BIG.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56500" y="1600200"/>
            <a:ext cx="1587500" cy="1057275"/>
          </a:xfrm>
          <a:prstGeom prst="rect">
            <a:avLst/>
          </a:prstGeom>
          <a:noFill/>
          <a:ln w="9525">
            <a:noFill/>
            <a:miter lim="800000"/>
            <a:headEnd/>
            <a:tailEnd/>
          </a:ln>
        </p:spPr>
      </p:pic>
      <p:pic>
        <p:nvPicPr>
          <p:cNvPr id="22541" name="Picture 17" descr="06768-BIG.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33800" y="5670296"/>
            <a:ext cx="1778000" cy="1187704"/>
          </a:xfrm>
          <a:prstGeom prst="rect">
            <a:avLst/>
          </a:prstGeom>
          <a:noFill/>
          <a:ln w="9525">
            <a:noFill/>
            <a:miter lim="800000"/>
            <a:headEnd/>
            <a:tailEnd/>
          </a:ln>
        </p:spPr>
      </p:pic>
      <p:pic>
        <p:nvPicPr>
          <p:cNvPr id="22542" name="Picture 18" descr="00030-LRG.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3581400"/>
            <a:ext cx="1574800" cy="1062990"/>
          </a:xfrm>
          <a:prstGeom prst="rect">
            <a:avLst/>
          </a:prstGeom>
          <a:noFill/>
          <a:ln w="9525">
            <a:noFill/>
            <a:miter lim="800000"/>
            <a:headEnd/>
            <a:tailEnd/>
          </a:ln>
        </p:spPr>
      </p:pic>
      <p:pic>
        <p:nvPicPr>
          <p:cNvPr id="22543" name="Picture 20" descr="01821-BIG.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56500" y="3352800"/>
            <a:ext cx="1587500" cy="1193800"/>
          </a:xfrm>
          <a:prstGeom prst="rect">
            <a:avLst/>
          </a:prstGeom>
          <a:noFill/>
          <a:ln w="9525">
            <a:noFill/>
            <a:miter lim="800000"/>
            <a:headEnd/>
            <a:tailEnd/>
          </a:ln>
        </p:spPr>
      </p:pic>
      <p:pic>
        <p:nvPicPr>
          <p:cNvPr id="22544" name="Picture 21" descr="00834-BIG.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077200" y="4495800"/>
            <a:ext cx="892175" cy="1320800"/>
          </a:xfrm>
          <a:prstGeom prst="rect">
            <a:avLst/>
          </a:prstGeom>
          <a:noFill/>
          <a:ln w="9525">
            <a:noFill/>
            <a:miter lim="800000"/>
            <a:headEnd/>
            <a:tailEnd/>
          </a:ln>
        </p:spPr>
      </p:pic>
      <p:pic>
        <p:nvPicPr>
          <p:cNvPr id="17" name="Picture 14" descr="V:NDance.tiff"/>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562850" y="2514600"/>
            <a:ext cx="1581150" cy="977900"/>
          </a:xfrm>
          <a:prstGeom prst="rect">
            <a:avLst/>
          </a:prstGeom>
          <a:noFill/>
          <a:ln w="9525">
            <a:noFill/>
            <a:miter lim="800000"/>
            <a:headEnd/>
            <a:tailEnd/>
          </a:ln>
        </p:spPr>
      </p:pic>
      <p:pic>
        <p:nvPicPr>
          <p:cNvPr id="19" name="Picture 7" descr="6272126-3x2-940x627.jp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0" y="2667000"/>
            <a:ext cx="1551940" cy="1035177"/>
          </a:xfrm>
          <a:prstGeom prst="rect">
            <a:avLst/>
          </a:prstGeom>
          <a:noFill/>
          <a:ln w="9525">
            <a:noFill/>
            <a:miter lim="800000"/>
            <a:headEnd/>
            <a:tailEnd/>
          </a:ln>
        </p:spPr>
      </p:pic>
    </p:spTree>
    <p:extLst>
      <p:ext uri="{BB962C8B-B14F-4D97-AF65-F5344CB8AC3E}">
        <p14:creationId xmlns:p14="http://schemas.microsoft.com/office/powerpoint/2010/main" val="2096666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0"/>
            <a:ext cx="8305800" cy="1219200"/>
          </a:xfrm>
        </p:spPr>
        <p:txBody>
          <a:bodyPr/>
          <a:lstStyle/>
          <a:p>
            <a:pPr eaLnBrk="1" hangingPunct="1"/>
            <a:r>
              <a:rPr lang="en-US" sz="3200" b="1">
                <a:solidFill>
                  <a:srgbClr val="5F931C"/>
                </a:solidFill>
                <a:latin typeface="Arial" charset="0"/>
              </a:rPr>
              <a:t>Recognition of Living Heritage in Place?</a:t>
            </a:r>
          </a:p>
        </p:txBody>
      </p:sp>
      <p:pic>
        <p:nvPicPr>
          <p:cNvPr id="19459" name="Content Placeholder 5" descr="Multicultural Festival_0.jpg"/>
          <p:cNvPicPr>
            <a:picLocks noGrp="1" noChangeAspect="1"/>
          </p:cNvPicPr>
          <p:nvPr>
            <p:ph idx="1"/>
          </p:nvPr>
        </p:nvPicPr>
        <p:blipFill>
          <a:blip r:embed="rId2" cstate="screen">
            <a:extLst>
              <a:ext uri="{28A0092B-C50C-407E-A947-70E740481C1C}">
                <a14:useLocalDpi xmlns:a14="http://schemas.microsoft.com/office/drawing/2010/main"/>
              </a:ext>
            </a:extLst>
          </a:blip>
          <a:srcRect l="-78667" r="-78667"/>
          <a:stretch>
            <a:fillRect/>
          </a:stretch>
        </p:blipFill>
        <p:spPr>
          <a:xfrm>
            <a:off x="1600200" y="1219200"/>
            <a:ext cx="5794375" cy="3292475"/>
          </a:xfrm>
        </p:spPr>
      </p:pic>
      <p:sp>
        <p:nvSpPr>
          <p:cNvPr id="19460" name="TextBox 5"/>
          <p:cNvSpPr txBox="1">
            <a:spLocks noChangeArrowheads="1"/>
          </p:cNvSpPr>
          <p:nvPr/>
        </p:nvSpPr>
        <p:spPr bwMode="auto">
          <a:xfrm>
            <a:off x="0" y="4724400"/>
            <a:ext cx="9144000" cy="1631950"/>
          </a:xfrm>
          <a:prstGeom prst="rect">
            <a:avLst/>
          </a:prstGeom>
          <a:noFill/>
          <a:ln w="9525">
            <a:noFill/>
            <a:miter lim="800000"/>
            <a:headEnd/>
            <a:tailEnd/>
          </a:ln>
        </p:spPr>
        <p:txBody>
          <a:bodyPr>
            <a:prstTxWarp prst="textNoShape">
              <a:avLst/>
            </a:prstTxWarp>
            <a:spAutoFit/>
          </a:bodyPr>
          <a:lstStyle/>
          <a:p>
            <a:pPr algn="ctr"/>
            <a:r>
              <a:rPr lang="en-US" sz="2000" dirty="0">
                <a:latin typeface="Arial" charset="0"/>
              </a:rPr>
              <a:t>It is disappointing that the ACT government in the review of the </a:t>
            </a:r>
            <a:r>
              <a:rPr lang="en-US" sz="2000" i="1" dirty="0">
                <a:latin typeface="Arial" charset="0"/>
              </a:rPr>
              <a:t>Heritage Act</a:t>
            </a:r>
            <a:r>
              <a:rPr lang="en-US" sz="2000" dirty="0">
                <a:latin typeface="Arial" charset="0"/>
              </a:rPr>
              <a:t> in 2010 answered the recommendation that intangible heritage be included in the legislation (which broadly </a:t>
            </a:r>
            <a:r>
              <a:rPr lang="en-US" sz="2000" dirty="0" err="1">
                <a:latin typeface="Arial" charset="0"/>
              </a:rPr>
              <a:t>recognises</a:t>
            </a:r>
            <a:r>
              <a:rPr lang="en-US" sz="2000" dirty="0">
                <a:latin typeface="Arial" charset="0"/>
              </a:rPr>
              <a:t> it with the ‘social value’ criterion) by </a:t>
            </a:r>
            <a:r>
              <a:rPr lang="en-US" sz="2000" b="1" dirty="0">
                <a:latin typeface="Arial" charset="0"/>
              </a:rPr>
              <a:t>stating that such heritage would continue to be celebrated at such multicultural festivals and not formally as ‘heritage’</a:t>
            </a:r>
          </a:p>
        </p:txBody>
      </p:sp>
      <p:pic>
        <p:nvPicPr>
          <p:cNvPr id="19461" name="Picture 6" descr="Unknown-4.jpeg"/>
          <p:cNvPicPr>
            <a:picLocks noChangeAspect="1"/>
          </p:cNvPicPr>
          <p:nvPr/>
        </p:nvPicPr>
        <p:blipFill>
          <a:blip r:embed="rId3"/>
          <a:srcRect/>
          <a:stretch>
            <a:fillRect/>
          </a:stretch>
        </p:blipFill>
        <p:spPr bwMode="auto">
          <a:xfrm>
            <a:off x="6400800" y="3048000"/>
            <a:ext cx="2457450" cy="1752600"/>
          </a:xfrm>
          <a:prstGeom prst="rect">
            <a:avLst/>
          </a:prstGeom>
          <a:noFill/>
          <a:ln w="9525">
            <a:noFill/>
            <a:miter lim="800000"/>
            <a:headEnd/>
            <a:tailEnd/>
          </a:ln>
        </p:spPr>
      </p:pic>
      <p:pic>
        <p:nvPicPr>
          <p:cNvPr id="19462" name="Picture 7" descr="0075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2971800"/>
            <a:ext cx="2276475" cy="1706563"/>
          </a:xfrm>
          <a:prstGeom prst="rect">
            <a:avLst/>
          </a:prstGeom>
          <a:noFill/>
          <a:ln w="9525">
            <a:noFill/>
            <a:miter lim="800000"/>
            <a:headEnd/>
            <a:tailEnd/>
          </a:ln>
        </p:spPr>
      </p:pic>
      <p:pic>
        <p:nvPicPr>
          <p:cNvPr id="19463" name="Picture 8" descr="images-6.jpeg"/>
          <p:cNvPicPr>
            <a:picLocks noChangeAspect="1"/>
          </p:cNvPicPr>
          <p:nvPr/>
        </p:nvPicPr>
        <p:blipFill>
          <a:blip r:embed="rId5"/>
          <a:srcRect/>
          <a:stretch>
            <a:fillRect/>
          </a:stretch>
        </p:blipFill>
        <p:spPr bwMode="auto">
          <a:xfrm>
            <a:off x="6881813" y="1368425"/>
            <a:ext cx="1736725" cy="1682750"/>
          </a:xfrm>
          <a:prstGeom prst="rect">
            <a:avLst/>
          </a:prstGeom>
          <a:noFill/>
          <a:ln w="9525">
            <a:noFill/>
            <a:miter lim="800000"/>
            <a:headEnd/>
            <a:tailEnd/>
          </a:ln>
        </p:spPr>
      </p:pic>
      <p:pic>
        <p:nvPicPr>
          <p:cNvPr id="19464" name="Picture 9" descr="images-7.jpeg"/>
          <p:cNvPicPr>
            <a:picLocks noChangeAspect="1"/>
          </p:cNvPicPr>
          <p:nvPr/>
        </p:nvPicPr>
        <p:blipFill>
          <a:blip r:embed="rId6"/>
          <a:srcRect/>
          <a:stretch>
            <a:fillRect/>
          </a:stretch>
        </p:blipFill>
        <p:spPr bwMode="auto">
          <a:xfrm>
            <a:off x="565150" y="1457325"/>
            <a:ext cx="1990725" cy="1493838"/>
          </a:xfrm>
          <a:prstGeom prst="rect">
            <a:avLst/>
          </a:prstGeom>
          <a:noFill/>
          <a:ln w="9525">
            <a:noFill/>
            <a:miter lim="800000"/>
            <a:headEnd/>
            <a:tailEnd/>
          </a:ln>
        </p:spPr>
      </p:pic>
      <p:sp>
        <p:nvSpPr>
          <p:cNvPr id="9" name="Footer Placeholder 8"/>
          <p:cNvSpPr>
            <a:spLocks noGrp="1"/>
          </p:cNvSpPr>
          <p:nvPr>
            <p:ph type="ftr" sz="quarter" idx="11"/>
          </p:nvPr>
        </p:nvSpPr>
        <p:spPr>
          <a:xfrm>
            <a:off x="2286000" y="6477000"/>
            <a:ext cx="4267200" cy="381000"/>
          </a:xfrm>
        </p:spPr>
        <p:txBody>
          <a:bodyPr/>
          <a:lstStyle/>
          <a:p>
            <a:r>
              <a:rPr lang="en-US" dirty="0">
                <a:solidFill>
                  <a:srgbClr val="5F931C"/>
                </a:solidFill>
              </a:rPr>
              <a:t>Marilyn Truscott SIETAR &amp; ANU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85800" y="0"/>
            <a:ext cx="7772400" cy="838200"/>
          </a:xfrm>
        </p:spPr>
        <p:txBody>
          <a:bodyPr/>
          <a:lstStyle/>
          <a:p>
            <a:pPr>
              <a:defRPr/>
            </a:pPr>
            <a:r>
              <a:rPr lang="en-AU" sz="3200" b="1">
                <a:solidFill>
                  <a:srgbClr val="5F931C"/>
                </a:solidFill>
                <a:latin typeface="Arial" charset="0"/>
              </a:rPr>
              <a:t>Displaced / Transplanted Cultures </a:t>
            </a:r>
            <a:endParaRPr lang="en-AU" sz="3200">
              <a:solidFill>
                <a:schemeClr val="tx1">
                  <a:lumMod val="50000"/>
                  <a:lumOff val="50000"/>
                </a:schemeClr>
              </a:solidFill>
              <a:latin typeface="Arial" charset="0"/>
            </a:endParaRPr>
          </a:p>
        </p:txBody>
      </p:sp>
      <p:sp>
        <p:nvSpPr>
          <p:cNvPr id="16388" name="Rectangle 3"/>
          <p:cNvSpPr>
            <a:spLocks noGrp="1" noChangeArrowheads="1"/>
          </p:cNvSpPr>
          <p:nvPr>
            <p:ph type="body" idx="1"/>
          </p:nvPr>
        </p:nvSpPr>
        <p:spPr>
          <a:xfrm>
            <a:off x="685800" y="838200"/>
            <a:ext cx="7691656" cy="6019800"/>
          </a:xfrm>
        </p:spPr>
        <p:txBody>
          <a:bodyPr/>
          <a:lstStyle/>
          <a:p>
            <a:pPr algn="ctr">
              <a:buFontTx/>
              <a:buNone/>
              <a:defRPr/>
            </a:pPr>
            <a:r>
              <a:rPr lang="en-AU" sz="2400" b="1" dirty="0">
                <a:solidFill>
                  <a:schemeClr val="bg2">
                    <a:lumMod val="75000"/>
                  </a:schemeClr>
                </a:solidFill>
                <a:latin typeface="Arial" charset="0"/>
              </a:rPr>
              <a:t>linking Intangible Heritage to new Place</a:t>
            </a:r>
          </a:p>
          <a:p>
            <a:pPr algn="ctr">
              <a:buFontTx/>
              <a:buNone/>
              <a:defRPr/>
            </a:pPr>
            <a:r>
              <a:rPr lang="en-AU" sz="2200" dirty="0">
                <a:solidFill>
                  <a:schemeClr val="bg2">
                    <a:lumMod val="75000"/>
                  </a:schemeClr>
                </a:solidFill>
                <a:latin typeface="Arial" charset="0"/>
              </a:rPr>
              <a:t>How is this happening?</a:t>
            </a:r>
          </a:p>
          <a:p>
            <a:pPr algn="ctr">
              <a:buFontTx/>
              <a:buNone/>
              <a:defRPr/>
            </a:pPr>
            <a:r>
              <a:rPr lang="en-AU" sz="2200" dirty="0">
                <a:solidFill>
                  <a:schemeClr val="bg2">
                    <a:lumMod val="75000"/>
                  </a:schemeClr>
                </a:solidFill>
                <a:latin typeface="Arial" charset="0"/>
              </a:rPr>
              <a:t>A colonial example was the search for identity:</a:t>
            </a:r>
          </a:p>
          <a:p>
            <a:pPr algn="ctr">
              <a:buFontTx/>
              <a:buNone/>
              <a:defRPr/>
            </a:pPr>
            <a:r>
              <a:rPr lang="en-AU" sz="2200" dirty="0">
                <a:solidFill>
                  <a:schemeClr val="bg2">
                    <a:lumMod val="75000"/>
                  </a:schemeClr>
                </a:solidFill>
                <a:latin typeface="Arial" charset="0"/>
              </a:rPr>
              <a:t>a new sense of place in 1890s pre-Federation,</a:t>
            </a:r>
          </a:p>
          <a:p>
            <a:pPr algn="ctr">
              <a:buNone/>
              <a:defRPr/>
            </a:pPr>
            <a:r>
              <a:rPr lang="en-AU" sz="1800" dirty="0">
                <a:solidFill>
                  <a:schemeClr val="bg2">
                    <a:lumMod val="75000"/>
                  </a:schemeClr>
                </a:solidFill>
                <a:latin typeface="Arial" charset="0"/>
              </a:rPr>
              <a:t>poets, artists: </a:t>
            </a:r>
            <a:r>
              <a:rPr lang="en-AU" sz="1800" b="1" dirty="0">
                <a:solidFill>
                  <a:schemeClr val="bg2">
                    <a:lumMod val="75000"/>
                  </a:schemeClr>
                </a:solidFill>
                <a:latin typeface="Arial" charset="0"/>
              </a:rPr>
              <a:t>inventing a new identity for ‘Australians’</a:t>
            </a:r>
          </a:p>
          <a:p>
            <a:pPr algn="ctr">
              <a:buFontTx/>
              <a:buNone/>
              <a:defRPr/>
            </a:pPr>
            <a:r>
              <a:rPr lang="en-AU" sz="1800" dirty="0">
                <a:solidFill>
                  <a:schemeClr val="bg2">
                    <a:lumMod val="75000"/>
                  </a:schemeClr>
                </a:solidFill>
                <a:latin typeface="Arial" charset="0"/>
              </a:rPr>
              <a:t>- the Bush myth in a highly urban society</a:t>
            </a:r>
          </a:p>
          <a:p>
            <a:pPr algn="ctr">
              <a:buFontTx/>
              <a:buNone/>
              <a:defRPr/>
            </a:pPr>
            <a:r>
              <a:rPr lang="en-AU" sz="1800" dirty="0" err="1">
                <a:solidFill>
                  <a:schemeClr val="bg2">
                    <a:lumMod val="75000"/>
                  </a:schemeClr>
                </a:solidFill>
                <a:latin typeface="Arial" charset="0"/>
              </a:rPr>
              <a:t>eg</a:t>
            </a:r>
            <a:r>
              <a:rPr lang="en-AU" sz="1800" dirty="0">
                <a:solidFill>
                  <a:schemeClr val="bg2">
                    <a:lumMod val="75000"/>
                  </a:schemeClr>
                </a:solidFill>
                <a:latin typeface="Arial" charset="0"/>
              </a:rPr>
              <a:t> </a:t>
            </a:r>
            <a:r>
              <a:rPr lang="en-AU" sz="1800" i="1" dirty="0">
                <a:solidFill>
                  <a:schemeClr val="bg2">
                    <a:lumMod val="75000"/>
                  </a:schemeClr>
                </a:solidFill>
                <a:latin typeface="Arial" charset="0"/>
              </a:rPr>
              <a:t>Man from Snowy River</a:t>
            </a:r>
          </a:p>
          <a:p>
            <a:pPr algn="ctr">
              <a:buFontTx/>
              <a:buNone/>
              <a:defRPr/>
            </a:pPr>
            <a:r>
              <a:rPr lang="en-AU" sz="2000" i="1" dirty="0">
                <a:solidFill>
                  <a:schemeClr val="bg2">
                    <a:lumMod val="75000"/>
                  </a:schemeClr>
                </a:solidFill>
                <a:latin typeface="Arial" charset="0"/>
              </a:rPr>
              <a:t>- </a:t>
            </a:r>
            <a:r>
              <a:rPr lang="en-AU" sz="2000" dirty="0">
                <a:solidFill>
                  <a:schemeClr val="bg2">
                    <a:lumMod val="75000"/>
                  </a:schemeClr>
                </a:solidFill>
                <a:latin typeface="Arial" charset="0"/>
              </a:rPr>
              <a:t>valuing flora fauna in design </a:t>
            </a:r>
          </a:p>
          <a:p>
            <a:pPr algn="ctr">
              <a:buFontTx/>
              <a:buNone/>
              <a:defRPr/>
            </a:pPr>
            <a:r>
              <a:rPr lang="en-AU" sz="1800" dirty="0">
                <a:solidFill>
                  <a:schemeClr val="bg2">
                    <a:lumMod val="75000"/>
                  </a:schemeClr>
                </a:solidFill>
                <a:latin typeface="Arial" charset="0"/>
              </a:rPr>
              <a:t>(as part of Arts and Craft Movement)</a:t>
            </a:r>
          </a:p>
          <a:p>
            <a:pPr algn="ctr">
              <a:buFontTx/>
              <a:buNone/>
              <a:defRPr/>
            </a:pPr>
            <a:r>
              <a:rPr lang="en-AU" sz="2000" b="1" dirty="0">
                <a:solidFill>
                  <a:schemeClr val="bg2">
                    <a:lumMod val="75000"/>
                  </a:schemeClr>
                </a:solidFill>
                <a:latin typeface="Arial" charset="0"/>
              </a:rPr>
              <a:t>Ignoring the diversity of migrant groups </a:t>
            </a:r>
          </a:p>
          <a:p>
            <a:pPr algn="ctr">
              <a:buFontTx/>
              <a:buNone/>
              <a:defRPr/>
            </a:pPr>
            <a:r>
              <a:rPr lang="en-AU" sz="2000" b="1" dirty="0">
                <a:solidFill>
                  <a:schemeClr val="bg2">
                    <a:lumMod val="75000"/>
                  </a:schemeClr>
                </a:solidFill>
                <a:latin typeface="Arial" charset="0"/>
              </a:rPr>
              <a:t>already in Australia</a:t>
            </a:r>
          </a:p>
          <a:p>
            <a:pPr algn="ctr">
              <a:buFontTx/>
              <a:buNone/>
              <a:defRPr/>
            </a:pPr>
            <a:r>
              <a:rPr lang="en-AU" sz="2000" b="1" dirty="0">
                <a:solidFill>
                  <a:schemeClr val="bg2">
                    <a:lumMod val="75000"/>
                  </a:schemeClr>
                </a:solidFill>
                <a:latin typeface="Arial" charset="0"/>
              </a:rPr>
              <a:t>In 19</a:t>
            </a:r>
            <a:r>
              <a:rPr lang="en-AU" sz="2000" b="1" baseline="30000" dirty="0">
                <a:solidFill>
                  <a:schemeClr val="bg2">
                    <a:lumMod val="75000"/>
                  </a:schemeClr>
                </a:solidFill>
                <a:latin typeface="Arial" charset="0"/>
              </a:rPr>
              <a:t>th</a:t>
            </a:r>
            <a:r>
              <a:rPr lang="en-AU" sz="2000" b="1" dirty="0">
                <a:solidFill>
                  <a:schemeClr val="bg2">
                    <a:lumMod val="75000"/>
                  </a:schemeClr>
                </a:solidFill>
                <a:latin typeface="Arial" charset="0"/>
              </a:rPr>
              <a:t>C Australia over 25% were</a:t>
            </a:r>
          </a:p>
          <a:p>
            <a:pPr algn="ctr">
              <a:buNone/>
              <a:defRPr/>
            </a:pPr>
            <a:r>
              <a:rPr lang="en-AU" sz="2000" b="1" dirty="0">
                <a:solidFill>
                  <a:schemeClr val="bg2">
                    <a:lumMod val="75000"/>
                  </a:schemeClr>
                </a:solidFill>
                <a:latin typeface="Arial" charset="0"/>
              </a:rPr>
              <a:t>non-Anglo/Celt:</a:t>
            </a:r>
          </a:p>
          <a:p>
            <a:pPr algn="ctr">
              <a:buNone/>
              <a:defRPr/>
            </a:pPr>
            <a:r>
              <a:rPr lang="en-AU" sz="2000" b="1" dirty="0">
                <a:solidFill>
                  <a:schemeClr val="bg2">
                    <a:lumMod val="75000"/>
                  </a:schemeClr>
                </a:solidFill>
                <a:latin typeface="Arial" charset="0"/>
              </a:rPr>
              <a:t>Afghan cameleers</a:t>
            </a:r>
          </a:p>
          <a:p>
            <a:pPr algn="ctr">
              <a:buNone/>
              <a:defRPr/>
            </a:pPr>
            <a:r>
              <a:rPr lang="en-AU" sz="2000" b="1" dirty="0">
                <a:solidFill>
                  <a:schemeClr val="bg2">
                    <a:lumMod val="75000"/>
                  </a:schemeClr>
                </a:solidFill>
                <a:latin typeface="Arial" charset="0"/>
              </a:rPr>
              <a:t>Lebanese and Greek merchants</a:t>
            </a:r>
          </a:p>
          <a:p>
            <a:pPr algn="ctr">
              <a:buNone/>
              <a:defRPr/>
            </a:pPr>
            <a:r>
              <a:rPr lang="en-AU" sz="2000" b="1" dirty="0">
                <a:solidFill>
                  <a:schemeClr val="bg2">
                    <a:lumMod val="75000"/>
                  </a:schemeClr>
                </a:solidFill>
                <a:latin typeface="Arial" charset="0"/>
              </a:rPr>
              <a:t>Chinese miners </a:t>
            </a:r>
            <a:r>
              <a:rPr lang="en-AU" sz="2000" b="1" dirty="0" err="1">
                <a:solidFill>
                  <a:schemeClr val="bg2">
                    <a:lumMod val="75000"/>
                  </a:schemeClr>
                </a:solidFill>
                <a:latin typeface="Arial" charset="0"/>
              </a:rPr>
              <a:t>etc</a:t>
            </a:r>
            <a:r>
              <a:rPr lang="en-AU" sz="2000" b="1" dirty="0">
                <a:solidFill>
                  <a:schemeClr val="bg2">
                    <a:lumMod val="75000"/>
                  </a:schemeClr>
                </a:solidFill>
                <a:latin typeface="Arial" charset="0"/>
              </a:rPr>
              <a:t> </a:t>
            </a:r>
            <a:r>
              <a:rPr lang="en-AU" sz="2000" b="1" dirty="0" err="1">
                <a:solidFill>
                  <a:schemeClr val="bg2">
                    <a:lumMod val="75000"/>
                  </a:schemeClr>
                </a:solidFill>
                <a:latin typeface="Arial" charset="0"/>
              </a:rPr>
              <a:t>etc</a:t>
            </a:r>
            <a:r>
              <a:rPr lang="en-AU" sz="2000" b="1" dirty="0">
                <a:solidFill>
                  <a:schemeClr val="bg2">
                    <a:lumMod val="75000"/>
                  </a:schemeClr>
                </a:solidFill>
                <a:latin typeface="Arial" charset="0"/>
              </a:rPr>
              <a:t> </a:t>
            </a:r>
            <a:r>
              <a:rPr lang="en-AU" sz="2000" b="1" dirty="0" err="1">
                <a:solidFill>
                  <a:schemeClr val="bg2">
                    <a:lumMod val="75000"/>
                  </a:schemeClr>
                </a:solidFill>
                <a:latin typeface="Arial" charset="0"/>
              </a:rPr>
              <a:t>etc</a:t>
            </a:r>
            <a:endParaRPr lang="en-AU" sz="2000" b="1" dirty="0">
              <a:solidFill>
                <a:schemeClr val="bg2">
                  <a:lumMod val="75000"/>
                </a:schemeClr>
              </a:solidFill>
              <a:latin typeface="Arial" charset="0"/>
            </a:endParaRPr>
          </a:p>
          <a:p>
            <a:pPr algn="ctr">
              <a:buFontTx/>
              <a:buNone/>
              <a:defRPr/>
            </a:pPr>
            <a:r>
              <a:rPr lang="en-AU" sz="2000" dirty="0">
                <a:solidFill>
                  <a:schemeClr val="bg2">
                    <a:lumMod val="75000"/>
                  </a:schemeClr>
                </a:solidFill>
                <a:latin typeface="Arial" charset="0"/>
              </a:rPr>
              <a:t> </a:t>
            </a:r>
          </a:p>
          <a:p>
            <a:pPr algn="ctr">
              <a:buFontTx/>
              <a:buNone/>
              <a:defRPr/>
            </a:pPr>
            <a:endParaRPr lang="en-US" sz="1200" dirty="0">
              <a:solidFill>
                <a:schemeClr val="bg2"/>
              </a:solidFill>
              <a:latin typeface="Arial" charset="0"/>
            </a:endParaRPr>
          </a:p>
          <a:p>
            <a:pPr algn="ctr">
              <a:buFontTx/>
              <a:buNone/>
              <a:defRPr/>
            </a:pPr>
            <a:endParaRPr lang="en-AU" sz="2800" b="1" dirty="0">
              <a:solidFill>
                <a:srgbClr val="5F931C"/>
              </a:solidFill>
              <a:latin typeface="Arial" charset="0"/>
            </a:endParaRPr>
          </a:p>
          <a:p>
            <a:pPr algn="ctr">
              <a:buFontTx/>
              <a:buNone/>
              <a:defRPr/>
            </a:pPr>
            <a:endParaRPr lang="en-AU" sz="2800" b="1" dirty="0">
              <a:solidFill>
                <a:srgbClr val="5F931C"/>
              </a:solidFill>
              <a:latin typeface="Arial" charset="0"/>
            </a:endParaRPr>
          </a:p>
        </p:txBody>
      </p:sp>
      <p:pic>
        <p:nvPicPr>
          <p:cNvPr id="12"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0" y="990600"/>
            <a:ext cx="1482725" cy="2222500"/>
          </a:xfrm>
          <a:prstGeom prst="rect">
            <a:avLst/>
          </a:prstGeom>
          <a:noFill/>
          <a:ln w="9525">
            <a:noFill/>
            <a:miter lim="800000"/>
            <a:headEnd/>
            <a:tailEnd/>
          </a:ln>
        </p:spPr>
      </p:pic>
      <p:pic>
        <p:nvPicPr>
          <p:cNvPr id="13" name="Picture 15" descr="bondi2_460x27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57800"/>
            <a:ext cx="2336800" cy="1401762"/>
          </a:xfrm>
          <a:prstGeom prst="rect">
            <a:avLst/>
          </a:prstGeom>
          <a:noFill/>
          <a:ln w="9525">
            <a:noFill/>
            <a:miter lim="800000"/>
            <a:headEnd/>
            <a:tailEnd/>
          </a:ln>
        </p:spPr>
      </p:pic>
      <p:pic>
        <p:nvPicPr>
          <p:cNvPr id="14" name="Picture 4" descr="GumBlosso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9974" y="1295400"/>
            <a:ext cx="1424026" cy="1780032"/>
          </a:xfrm>
          <a:prstGeom prst="rect">
            <a:avLst/>
          </a:prstGeom>
          <a:noFill/>
          <a:ln w="9525">
            <a:noFill/>
            <a:miter lim="800000"/>
            <a:headEnd/>
            <a:tailEnd/>
          </a:ln>
        </p:spPr>
      </p:pic>
      <p:pic>
        <p:nvPicPr>
          <p:cNvPr id="15" name="Picture 14" descr="kangaro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6400" y="5105400"/>
            <a:ext cx="2387600" cy="1592580"/>
          </a:xfrm>
          <a:prstGeom prst="rect">
            <a:avLst/>
          </a:prstGeom>
        </p:spPr>
      </p:pic>
      <p:pic>
        <p:nvPicPr>
          <p:cNvPr id="16" name="Picture 15" descr="AfghanCameleers.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10000"/>
            <a:ext cx="2092960" cy="1503680"/>
          </a:xfrm>
          <a:prstGeom prst="rect">
            <a:avLst/>
          </a:prstGeom>
        </p:spPr>
      </p:pic>
      <p:pic>
        <p:nvPicPr>
          <p:cNvPr id="17" name="Picture 16" descr="Lebanese-early.tiff"/>
          <p:cNvPicPr>
            <a:picLocks noChangeAspect="1"/>
          </p:cNvPicPr>
          <p:nvPr/>
        </p:nvPicPr>
        <p:blipFill>
          <a:blip r:embed="rId7"/>
          <a:stretch>
            <a:fillRect/>
          </a:stretch>
        </p:blipFill>
        <p:spPr>
          <a:xfrm>
            <a:off x="7848600" y="3276600"/>
            <a:ext cx="1295400" cy="19431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rtlCol="0">
            <a:normAutofit fontScale="90000"/>
          </a:bodyPr>
          <a:lstStyle/>
          <a:p>
            <a:pPr eaLnBrk="1" fontAlgn="auto" hangingPunct="1">
              <a:spcAft>
                <a:spcPts val="0"/>
              </a:spcAft>
              <a:defRPr/>
            </a:pPr>
            <a:br>
              <a:rPr lang="en-US" sz="2667" b="1">
                <a:solidFill>
                  <a:srgbClr val="5F931C"/>
                </a:solidFill>
                <a:ea typeface="+mj-ea"/>
                <a:cs typeface="+mj-cs"/>
              </a:rPr>
            </a:br>
            <a:r>
              <a:rPr lang="en-US" sz="2800" b="1">
                <a:solidFill>
                  <a:srgbClr val="849E22"/>
                </a:solidFill>
              </a:rPr>
              <a:t>Keeping Culture – Finding Place?</a:t>
            </a:r>
            <a:br>
              <a:rPr lang="en-US" sz="4000">
                <a:ea typeface="+mj-ea"/>
                <a:cs typeface="+mj-cs"/>
              </a:rPr>
            </a:br>
            <a:endParaRPr lang="en-US" sz="3111">
              <a:ea typeface="+mj-ea"/>
              <a:cs typeface="+mj-cs"/>
            </a:endParaRPr>
          </a:p>
        </p:txBody>
      </p:sp>
      <p:sp>
        <p:nvSpPr>
          <p:cNvPr id="24579" name="Content Placeholder 2"/>
          <p:cNvSpPr>
            <a:spLocks noGrp="1"/>
          </p:cNvSpPr>
          <p:nvPr>
            <p:ph idx="1"/>
          </p:nvPr>
        </p:nvSpPr>
        <p:spPr>
          <a:xfrm>
            <a:off x="190500" y="685800"/>
            <a:ext cx="8821738" cy="5791200"/>
          </a:xfrm>
        </p:spPr>
        <p:txBody>
          <a:bodyPr/>
          <a:lstStyle/>
          <a:p>
            <a:pPr eaLnBrk="1" hangingPunct="1">
              <a:buFontTx/>
              <a:buNone/>
            </a:pPr>
            <a:r>
              <a:rPr lang="en-US" sz="1800">
                <a:solidFill>
                  <a:schemeClr val="tx1">
                    <a:lumMod val="50000"/>
                    <a:lumOff val="50000"/>
                  </a:schemeClr>
                </a:solidFill>
              </a:rPr>
              <a:t>But many groups bucked this rural myth, building their own sense of place, community and continuity. T</a:t>
            </a:r>
            <a:r>
              <a:rPr lang="en-US" sz="1800">
                <a:solidFill>
                  <a:schemeClr val="tx1">
                    <a:lumMod val="50000"/>
                    <a:lumOff val="50000"/>
                  </a:schemeClr>
                </a:solidFill>
                <a:latin typeface="Arial" charset="0"/>
              </a:rPr>
              <a:t>he Greek community came when Canberra first built as the capital, providing commercial acitivity: cafés, green grocers from 1926 …</a:t>
            </a:r>
          </a:p>
          <a:p>
            <a:pPr eaLnBrk="1" hangingPunct="1">
              <a:buFontTx/>
              <a:buNone/>
            </a:pPr>
            <a:endParaRPr lang="en-US" sz="1800">
              <a:latin typeface="Arial" charset="0"/>
            </a:endParaRPr>
          </a:p>
          <a:p>
            <a:pPr eaLnBrk="1" hangingPunct="1">
              <a:buFontTx/>
              <a:buNone/>
            </a:pPr>
            <a:endParaRPr lang="en-US" sz="1600">
              <a:latin typeface="Arial" charset="0"/>
            </a:endParaRPr>
          </a:p>
          <a:p>
            <a:pPr eaLnBrk="1" hangingPunct="1">
              <a:buFontTx/>
              <a:buNone/>
            </a:pPr>
            <a:endParaRPr lang="en-US" sz="2200">
              <a:latin typeface="Arial" charset="0"/>
            </a:endParaRPr>
          </a:p>
          <a:p>
            <a:pPr eaLnBrk="1" hangingPunct="1">
              <a:buFontTx/>
              <a:buNone/>
            </a:pPr>
            <a:endParaRPr lang="en-US" sz="2200">
              <a:latin typeface="Arial" charset="0"/>
            </a:endParaRPr>
          </a:p>
          <a:p>
            <a:pPr eaLnBrk="1" hangingPunct="1">
              <a:buFontTx/>
              <a:buNone/>
            </a:pPr>
            <a:endParaRPr lang="en-US" sz="2400">
              <a:latin typeface="Arial" charset="0"/>
            </a:endParaRPr>
          </a:p>
          <a:p>
            <a:pPr eaLnBrk="1" hangingPunct="1">
              <a:buFontTx/>
              <a:buNone/>
            </a:pPr>
            <a:endParaRPr lang="en-US" sz="1200">
              <a:latin typeface="Arial" charset="0"/>
            </a:endParaRPr>
          </a:p>
          <a:p>
            <a:pPr eaLnBrk="1" hangingPunct="1">
              <a:buFontTx/>
              <a:buNone/>
            </a:pPr>
            <a:r>
              <a:rPr lang="en-US" sz="1800">
                <a:latin typeface="Arial" charset="0"/>
              </a:rPr>
              <a:t>Yet no places / buildings identified in heritage listings for such groups, also other connections with place / landscape have been ignored. </a:t>
            </a:r>
            <a:endParaRPr lang="en-US" sz="1200">
              <a:latin typeface="Arial" charset="0"/>
            </a:endParaRPr>
          </a:p>
          <a:p>
            <a:pPr algn="ctr" eaLnBrk="1" hangingPunct="1">
              <a:buFontTx/>
              <a:buNone/>
            </a:pPr>
            <a:r>
              <a:rPr lang="en-US" sz="1600">
                <a:latin typeface="Arial" charset="0"/>
              </a:rPr>
              <a:t>Greek community annual picnic, at Good Hope, still continues</a:t>
            </a:r>
          </a:p>
          <a:p>
            <a:pPr eaLnBrk="1" hangingPunct="1">
              <a:buFontTx/>
              <a:buNone/>
            </a:pPr>
            <a:r>
              <a:rPr lang="en-US" sz="1600" i="1">
                <a:latin typeface="Arial" charset="0"/>
              </a:rPr>
              <a:t>			</a:t>
            </a:r>
          </a:p>
          <a:p>
            <a:pPr eaLnBrk="1" hangingPunct="1">
              <a:buFontTx/>
              <a:buNone/>
            </a:pPr>
            <a:r>
              <a:rPr lang="en-US" sz="1600" i="1">
                <a:latin typeface="Arial" charset="0"/>
              </a:rPr>
              <a:t>				</a:t>
            </a:r>
            <a:endParaRPr lang="en-US" sz="2400">
              <a:latin typeface="Arial" charset="0"/>
            </a:endParaRPr>
          </a:p>
        </p:txBody>
      </p:sp>
      <p:pic>
        <p:nvPicPr>
          <p:cNvPr id="24581" name="Picture 7" descr="BlueMoonCafeCanberraJanuary195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1752600"/>
            <a:ext cx="2133600" cy="1554163"/>
          </a:xfrm>
          <a:prstGeom prst="rect">
            <a:avLst/>
          </a:prstGeom>
          <a:noFill/>
          <a:ln w="9525">
            <a:noFill/>
            <a:miter lim="800000"/>
            <a:headEnd/>
            <a:tailEnd/>
          </a:ln>
        </p:spPr>
      </p:pic>
      <p:pic>
        <p:nvPicPr>
          <p:cNvPr id="24582" name="Picture 8" descr="dsc_0002-evening-colou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400" y="1708150"/>
            <a:ext cx="2247900" cy="1598613"/>
          </a:xfrm>
          <a:prstGeom prst="rect">
            <a:avLst/>
          </a:prstGeom>
          <a:noFill/>
          <a:ln w="9525">
            <a:noFill/>
            <a:miter lim="800000"/>
            <a:headEnd/>
            <a:tailEnd/>
          </a:ln>
        </p:spPr>
      </p:pic>
      <p:pic>
        <p:nvPicPr>
          <p:cNvPr id="24583" name="Picture 9" descr="Fruiterer.tif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0800" y="1752600"/>
            <a:ext cx="3821113" cy="1985963"/>
          </a:xfrm>
          <a:prstGeom prst="rect">
            <a:avLst/>
          </a:prstGeom>
          <a:noFill/>
          <a:ln w="9525">
            <a:noFill/>
            <a:miter lim="800000"/>
            <a:headEnd/>
            <a:tailEnd/>
          </a:ln>
        </p:spPr>
      </p:pic>
      <p:pic>
        <p:nvPicPr>
          <p:cNvPr id="24584" name="Picture 10" descr="Greengrocer.tif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7400" y="2692400"/>
            <a:ext cx="1303338" cy="1046163"/>
          </a:xfrm>
          <a:prstGeom prst="rect">
            <a:avLst/>
          </a:prstGeom>
          <a:noFill/>
          <a:ln w="9525">
            <a:noFill/>
            <a:miter lim="800000"/>
            <a:headEnd/>
            <a:tailEnd/>
          </a:ln>
        </p:spPr>
      </p:pic>
      <p:pic>
        <p:nvPicPr>
          <p:cNvPr id="24585" name="Picture 11" descr="LollyBar.tif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48400" y="2689225"/>
            <a:ext cx="1360488" cy="1049338"/>
          </a:xfrm>
          <a:prstGeom prst="rect">
            <a:avLst/>
          </a:prstGeom>
          <a:noFill/>
          <a:ln w="9525">
            <a:noFill/>
            <a:miter lim="800000"/>
            <a:headEnd/>
            <a:tailEnd/>
          </a:ln>
        </p:spPr>
      </p:pic>
      <p:pic>
        <p:nvPicPr>
          <p:cNvPr id="24586" name="Picture 5" descr="GreekAnnualPicnic.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1000" y="5054600"/>
            <a:ext cx="2408238" cy="1803400"/>
          </a:xfrm>
          <a:prstGeom prst="rect">
            <a:avLst/>
          </a:prstGeom>
          <a:noFill/>
          <a:ln w="9525">
            <a:noFill/>
            <a:miter lim="800000"/>
            <a:headEnd/>
            <a:tailEnd/>
          </a:ln>
        </p:spPr>
      </p:pic>
      <p:pic>
        <p:nvPicPr>
          <p:cNvPr id="24587" name="Picture 6" descr="GreekAnnualPicnic-2.tiff"/>
          <p:cNvPicPr>
            <a:picLocks noChangeAspect="1"/>
          </p:cNvPicPr>
          <p:nvPr/>
        </p:nvPicPr>
        <p:blipFill>
          <a:blip r:embed="rId9"/>
          <a:srcRect/>
          <a:stretch>
            <a:fillRect/>
          </a:stretch>
        </p:blipFill>
        <p:spPr bwMode="auto">
          <a:xfrm>
            <a:off x="3108960" y="4669536"/>
            <a:ext cx="2926080" cy="2188464"/>
          </a:xfrm>
          <a:prstGeom prst="rect">
            <a:avLst/>
          </a:prstGeom>
          <a:noFill/>
          <a:ln w="9525">
            <a:noFill/>
            <a:miter lim="800000"/>
            <a:headEnd/>
            <a:tailEnd/>
          </a:ln>
        </p:spPr>
      </p:pic>
      <p:pic>
        <p:nvPicPr>
          <p:cNvPr id="24588" name="Picture 7" descr="GreekAnnualPicnic-3.tiff"/>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48400" y="5024438"/>
            <a:ext cx="2463800" cy="183356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8763000" cy="838200"/>
          </a:xfrm>
        </p:spPr>
        <p:txBody>
          <a:bodyPr/>
          <a:lstStyle/>
          <a:p>
            <a:pPr algn="l" eaLnBrk="1" hangingPunct="1"/>
            <a:r>
              <a:rPr lang="en-US" sz="3200" b="1">
                <a:solidFill>
                  <a:srgbClr val="849E22"/>
                </a:solidFill>
              </a:rPr>
              <a:t>Keeping Culture – Sharing Place?</a:t>
            </a:r>
          </a:p>
        </p:txBody>
      </p:sp>
      <p:sp>
        <p:nvSpPr>
          <p:cNvPr id="41987" name="Content Placeholder 2"/>
          <p:cNvSpPr>
            <a:spLocks noGrp="1"/>
          </p:cNvSpPr>
          <p:nvPr>
            <p:ph idx="1"/>
          </p:nvPr>
        </p:nvSpPr>
        <p:spPr>
          <a:xfrm>
            <a:off x="0" y="762000"/>
            <a:ext cx="5943600" cy="6096000"/>
          </a:xfrm>
        </p:spPr>
        <p:txBody>
          <a:bodyPr/>
          <a:lstStyle/>
          <a:p>
            <a:pPr eaLnBrk="1" hangingPunct="1">
              <a:buFont typeface="Arial" charset="0"/>
              <a:buNone/>
              <a:defRPr/>
            </a:pPr>
            <a:r>
              <a:rPr lang="en-US" sz="2000" b="1">
                <a:solidFill>
                  <a:schemeClr val="bg2"/>
                </a:solidFill>
              </a:rPr>
              <a:t>Without being centred in place how do cultural communities maintain, sustain their ICH?</a:t>
            </a:r>
          </a:p>
          <a:p>
            <a:pPr eaLnBrk="1" hangingPunct="1">
              <a:buFontTx/>
              <a:buNone/>
              <a:defRPr/>
            </a:pPr>
            <a:r>
              <a:rPr lang="en-US" sz="2000" b="1">
                <a:solidFill>
                  <a:srgbClr val="5F931C"/>
                </a:solidFill>
              </a:rPr>
              <a:t>As said, connecting with place can be central to identity</a:t>
            </a:r>
            <a:endParaRPr lang="en-US" sz="1800">
              <a:solidFill>
                <a:srgbClr val="5F931C"/>
              </a:solidFill>
            </a:endParaRPr>
          </a:p>
          <a:p>
            <a:pPr eaLnBrk="1" hangingPunct="1">
              <a:buFont typeface="Arial" charset="0"/>
              <a:buNone/>
              <a:defRPr/>
            </a:pPr>
            <a:r>
              <a:rPr lang="en-US" sz="1800">
                <a:solidFill>
                  <a:schemeClr val="bg2"/>
                </a:solidFill>
              </a:rPr>
              <a:t>The Greek community in Brisbane has formed a tradition to meet at a city park, Musgrave Park, that has developed into a major centre for a </a:t>
            </a:r>
            <a:r>
              <a:rPr lang="en-US" sz="1800" b="1">
                <a:solidFill>
                  <a:schemeClr val="bg2"/>
                </a:solidFill>
              </a:rPr>
              <a:t>traditional annual festival – Paniyiri – to celebrate and share Greek ICH: food, music, song, dance </a:t>
            </a:r>
          </a:p>
          <a:p>
            <a:pPr eaLnBrk="1" hangingPunct="1">
              <a:buFont typeface="Arial" charset="0"/>
              <a:buNone/>
              <a:defRPr/>
            </a:pPr>
            <a:r>
              <a:rPr lang="en-US" sz="2000">
                <a:solidFill>
                  <a:schemeClr val="bg2"/>
                </a:solidFill>
              </a:rPr>
              <a:t>The Greek community now has a cultural centre there</a:t>
            </a:r>
          </a:p>
          <a:p>
            <a:pPr eaLnBrk="1" hangingPunct="1">
              <a:buFont typeface="Arial" charset="0"/>
              <a:buNone/>
              <a:defRPr/>
            </a:pPr>
            <a:r>
              <a:rPr lang="en-US" sz="1800" b="1">
                <a:solidFill>
                  <a:schemeClr val="bg2"/>
                </a:solidFill>
              </a:rPr>
              <a:t>	It has become a ‘cultural space’ for this group</a:t>
            </a:r>
            <a:endParaRPr lang="en-US" sz="1800">
              <a:solidFill>
                <a:schemeClr val="bg1">
                  <a:lumMod val="50000"/>
                </a:schemeClr>
              </a:solidFill>
            </a:endParaRPr>
          </a:p>
          <a:p>
            <a:pPr eaLnBrk="1" hangingPunct="1">
              <a:buFontTx/>
              <a:buNone/>
              <a:defRPr/>
            </a:pPr>
            <a:r>
              <a:rPr lang="en-US" sz="1800">
                <a:solidFill>
                  <a:schemeClr val="bg2"/>
                </a:solidFill>
              </a:rPr>
              <a:t>The same park is a </a:t>
            </a:r>
            <a:r>
              <a:rPr lang="en-AU" sz="1800">
                <a:solidFill>
                  <a:schemeClr val="bg2"/>
                </a:solidFill>
              </a:rPr>
              <a:t>pre‑contact </a:t>
            </a:r>
            <a:r>
              <a:rPr lang="en-US" sz="1800">
                <a:solidFill>
                  <a:schemeClr val="bg2"/>
                </a:solidFill>
              </a:rPr>
              <a:t>Indigenous traditional site, continuing as camp during early settler contact – </a:t>
            </a:r>
            <a:r>
              <a:rPr lang="en-US" sz="2000" b="1">
                <a:solidFill>
                  <a:schemeClr val="bg2"/>
                </a:solidFill>
              </a:rPr>
              <a:t>now a protest site for Indigenous rights</a:t>
            </a:r>
          </a:p>
          <a:p>
            <a:pPr eaLnBrk="1" hangingPunct="1">
              <a:buFont typeface="Arial" charset="0"/>
              <a:buNone/>
              <a:defRPr/>
            </a:pPr>
            <a:r>
              <a:rPr lang="en-US" sz="2000">
                <a:solidFill>
                  <a:schemeClr val="bg2"/>
                </a:solidFill>
              </a:rPr>
              <a:t>The Indigenous community has been promised an Aboriginal cultural centre – where ongoing ICH can be shared – but state government stalling</a:t>
            </a:r>
          </a:p>
        </p:txBody>
      </p:sp>
      <p:pic>
        <p:nvPicPr>
          <p:cNvPr id="22532" name="Picture 12" descr="Indigenous-MusgravePark-'camp'.tiff"/>
          <p:cNvPicPr>
            <a:picLocks noChangeAspect="1"/>
          </p:cNvPicPr>
          <p:nvPr/>
        </p:nvPicPr>
        <p:blipFill>
          <a:blip r:embed="rId3"/>
          <a:srcRect/>
          <a:stretch>
            <a:fillRect/>
          </a:stretch>
        </p:blipFill>
        <p:spPr bwMode="auto">
          <a:xfrm>
            <a:off x="5965825" y="4686300"/>
            <a:ext cx="3178175" cy="2171700"/>
          </a:xfrm>
          <a:prstGeom prst="rect">
            <a:avLst/>
          </a:prstGeom>
          <a:noFill/>
          <a:ln w="9525">
            <a:noFill/>
            <a:miter lim="800000"/>
            <a:headEnd/>
            <a:tailEnd/>
          </a:ln>
        </p:spPr>
      </p:pic>
      <p:pic>
        <p:nvPicPr>
          <p:cNvPr id="22533" name="Picture 13" descr="MusgravePaniyiriDance.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4375" y="2844800"/>
            <a:ext cx="3349625" cy="1439863"/>
          </a:xfrm>
          <a:prstGeom prst="rect">
            <a:avLst/>
          </a:prstGeom>
          <a:noFill/>
          <a:ln w="9525">
            <a:noFill/>
            <a:miter lim="800000"/>
            <a:headEnd/>
            <a:tailEnd/>
          </a:ln>
        </p:spPr>
      </p:pic>
      <p:pic>
        <p:nvPicPr>
          <p:cNvPr id="22534" name="Picture 14" descr="Paniyiri-2013.tiff"/>
          <p:cNvPicPr>
            <a:picLocks noChangeAspect="1"/>
          </p:cNvPicPr>
          <p:nvPr/>
        </p:nvPicPr>
        <p:blipFill>
          <a:blip r:embed="rId5"/>
          <a:srcRect/>
          <a:stretch>
            <a:fillRect/>
          </a:stretch>
        </p:blipFill>
        <p:spPr bwMode="auto">
          <a:xfrm>
            <a:off x="5910263" y="698500"/>
            <a:ext cx="3246437" cy="2155825"/>
          </a:xfrm>
          <a:prstGeom prst="rect">
            <a:avLst/>
          </a:prstGeom>
          <a:noFill/>
          <a:ln w="9525">
            <a:noFill/>
            <a:miter lim="800000"/>
            <a:headEnd/>
            <a:tailEnd/>
          </a:ln>
        </p:spPr>
      </p:pic>
      <p:sp>
        <p:nvSpPr>
          <p:cNvPr id="2" name="Footer Placeholder 1"/>
          <p:cNvSpPr>
            <a:spLocks noGrp="1"/>
          </p:cNvSpPr>
          <p:nvPr>
            <p:ph type="ftr" sz="quarter" idx="11"/>
          </p:nvPr>
        </p:nvSpPr>
        <p:spPr>
          <a:xfrm>
            <a:off x="1331640" y="6525344"/>
            <a:ext cx="4688160" cy="332655"/>
          </a:xfrm>
        </p:spPr>
        <p:txBody>
          <a:bodyPr/>
          <a:lstStyle/>
          <a:p>
            <a:r>
              <a:rPr lang="en-AU" dirty="0">
                <a:solidFill>
                  <a:srgbClr val="5F931C"/>
                </a:solidFill>
              </a:rPr>
              <a:t>Marilyn Truscott SIETAR &amp; ANU 2018</a:t>
            </a:r>
            <a:r>
              <a:rPr lang="en-AU"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838200"/>
          </a:xfrm>
        </p:spPr>
        <p:txBody>
          <a:bodyPr/>
          <a:lstStyle/>
          <a:p>
            <a:pPr algn="r" eaLnBrk="1" hangingPunct="1"/>
            <a:r>
              <a:rPr lang="en-US" sz="3200" b="1">
                <a:solidFill>
                  <a:srgbClr val="849E22"/>
                </a:solidFill>
              </a:rPr>
              <a:t>Keeping Culture – Sharing Place?</a:t>
            </a:r>
          </a:p>
        </p:txBody>
      </p:sp>
      <p:sp>
        <p:nvSpPr>
          <p:cNvPr id="41987" name="Content Placeholder 2"/>
          <p:cNvSpPr>
            <a:spLocks noGrp="1"/>
          </p:cNvSpPr>
          <p:nvPr>
            <p:ph idx="1"/>
          </p:nvPr>
        </p:nvSpPr>
        <p:spPr>
          <a:xfrm>
            <a:off x="2590800" y="762000"/>
            <a:ext cx="6553200" cy="6096000"/>
          </a:xfrm>
        </p:spPr>
        <p:txBody>
          <a:bodyPr/>
          <a:lstStyle/>
          <a:p>
            <a:pPr eaLnBrk="1" hangingPunct="1">
              <a:buFontTx/>
              <a:buNone/>
              <a:defRPr/>
            </a:pPr>
            <a:endParaRPr lang="en-US" sz="1400" dirty="0">
              <a:solidFill>
                <a:schemeClr val="bg1">
                  <a:lumMod val="50000"/>
                </a:schemeClr>
              </a:solidFill>
            </a:endParaRPr>
          </a:p>
          <a:p>
            <a:pPr eaLnBrk="1" hangingPunct="1">
              <a:buFontTx/>
              <a:buNone/>
              <a:defRPr/>
            </a:pPr>
            <a:r>
              <a:rPr lang="en-US" sz="2000" dirty="0">
                <a:solidFill>
                  <a:schemeClr val="bg2">
                    <a:lumMod val="75000"/>
                  </a:schemeClr>
                </a:solidFill>
              </a:rPr>
              <a:t>And despite the conflict with the government by the Aboriginal groups, they continue to celebrate their culture at the park</a:t>
            </a:r>
          </a:p>
          <a:p>
            <a:pPr eaLnBrk="1" hangingPunct="1">
              <a:buFontTx/>
              <a:buNone/>
              <a:defRPr/>
            </a:pPr>
            <a:r>
              <a:rPr lang="en-US" sz="2000" b="1" dirty="0">
                <a:solidFill>
                  <a:schemeClr val="bg2">
                    <a:lumMod val="75000"/>
                  </a:schemeClr>
                </a:solidFill>
              </a:rPr>
              <a:t>Such as at the annual National Aboriginal and Islander Day in July each year</a:t>
            </a:r>
            <a:endParaRPr lang="en-US" sz="1600" b="1" dirty="0">
              <a:solidFill>
                <a:schemeClr val="bg2">
                  <a:lumMod val="75000"/>
                </a:schemeClr>
              </a:solidFill>
            </a:endParaRPr>
          </a:p>
          <a:p>
            <a:pPr eaLnBrk="1" hangingPunct="1">
              <a:buFontTx/>
              <a:buNone/>
              <a:defRPr/>
            </a:pPr>
            <a:r>
              <a:rPr lang="en-US" sz="2000" dirty="0">
                <a:solidFill>
                  <a:schemeClr val="bg2">
                    <a:lumMod val="75000"/>
                  </a:schemeClr>
                </a:solidFill>
              </a:rPr>
              <a:t>There is no dispute between Greek and Aboriginal groups</a:t>
            </a:r>
          </a:p>
          <a:p>
            <a:pPr eaLnBrk="1" hangingPunct="1">
              <a:buFontTx/>
              <a:buNone/>
              <a:defRPr/>
            </a:pPr>
            <a:r>
              <a:rPr lang="en-US" sz="2000" dirty="0">
                <a:solidFill>
                  <a:schemeClr val="bg2">
                    <a:lumMod val="75000"/>
                  </a:schemeClr>
                </a:solidFill>
              </a:rPr>
              <a:t>But different groups having different heritage values for the same place may come into conflict</a:t>
            </a:r>
          </a:p>
          <a:p>
            <a:pPr eaLnBrk="1" hangingPunct="1">
              <a:buFontTx/>
              <a:buNone/>
              <a:defRPr/>
            </a:pPr>
            <a:r>
              <a:rPr lang="en-US" sz="2000" dirty="0">
                <a:solidFill>
                  <a:schemeClr val="bg2">
                    <a:lumMod val="75000"/>
                  </a:schemeClr>
                </a:solidFill>
              </a:rPr>
              <a:t>Australia ICOMOS 1998 </a:t>
            </a:r>
            <a:r>
              <a:rPr lang="en-US" sz="2000" b="1" dirty="0">
                <a:solidFill>
                  <a:schemeClr val="bg2">
                    <a:lumMod val="75000"/>
                  </a:schemeClr>
                </a:solidFill>
              </a:rPr>
              <a:t>Code on the Ethics of </a:t>
            </a:r>
          </a:p>
          <a:p>
            <a:pPr eaLnBrk="1" hangingPunct="1">
              <a:buFontTx/>
              <a:buNone/>
              <a:defRPr/>
            </a:pPr>
            <a:r>
              <a:rPr lang="en-US" sz="2000" b="1" dirty="0">
                <a:solidFill>
                  <a:schemeClr val="bg2">
                    <a:lumMod val="75000"/>
                  </a:schemeClr>
                </a:solidFill>
              </a:rPr>
              <a:t>	Co-existence in Conserving Significant Places </a:t>
            </a:r>
            <a:r>
              <a:rPr lang="en-US" sz="2000" dirty="0">
                <a:solidFill>
                  <a:schemeClr val="bg2">
                    <a:lumMod val="75000"/>
                  </a:schemeClr>
                </a:solidFill>
              </a:rPr>
              <a:t> provides a way forward for such issues, assuming: </a:t>
            </a:r>
          </a:p>
          <a:p>
            <a:pPr marL="457200">
              <a:buFontTx/>
              <a:buNone/>
              <a:defRPr/>
            </a:pPr>
            <a:r>
              <a:rPr lang="en-US" sz="1600" i="1" dirty="0">
                <a:solidFill>
                  <a:schemeClr val="bg2">
                    <a:lumMod val="75000"/>
                  </a:schemeClr>
                </a:solidFill>
              </a:rPr>
              <a:t>(</a:t>
            </a:r>
            <a:r>
              <a:rPr lang="en-US" sz="1600" i="1" dirty="0" err="1">
                <a:solidFill>
                  <a:schemeClr val="bg2">
                    <a:lumMod val="75000"/>
                  </a:schemeClr>
                </a:solidFill>
              </a:rPr>
              <a:t>i</a:t>
            </a:r>
            <a:r>
              <a:rPr lang="en-US" sz="1600" i="1" dirty="0">
                <a:solidFill>
                  <a:schemeClr val="bg2">
                    <a:lumMod val="75000"/>
                  </a:schemeClr>
                </a:solidFill>
              </a:rPr>
              <a:t>) the healthy management of cultural difference is the responsibility of society as a whole;</a:t>
            </a:r>
            <a:endParaRPr lang="en-AU" sz="1600" i="1" dirty="0">
              <a:solidFill>
                <a:schemeClr val="bg2">
                  <a:lumMod val="75000"/>
                </a:schemeClr>
              </a:solidFill>
            </a:endParaRPr>
          </a:p>
          <a:p>
            <a:pPr marL="457200">
              <a:buFontTx/>
              <a:buNone/>
              <a:defRPr/>
            </a:pPr>
            <a:r>
              <a:rPr lang="en-US" sz="1600" i="1" dirty="0">
                <a:solidFill>
                  <a:schemeClr val="bg2">
                    <a:lumMod val="75000"/>
                  </a:schemeClr>
                </a:solidFill>
              </a:rPr>
              <a:t>(ii) in a pluralist society, value differences exist and contain the potential for conflict; and</a:t>
            </a:r>
            <a:endParaRPr lang="en-AU" sz="1600" i="1" dirty="0">
              <a:solidFill>
                <a:schemeClr val="bg2">
                  <a:lumMod val="75000"/>
                </a:schemeClr>
              </a:solidFill>
            </a:endParaRPr>
          </a:p>
          <a:p>
            <a:pPr marL="457200">
              <a:buFontTx/>
              <a:buNone/>
              <a:defRPr/>
            </a:pPr>
            <a:r>
              <a:rPr lang="en-US" sz="1600" i="1" dirty="0">
                <a:solidFill>
                  <a:schemeClr val="bg2">
                    <a:lumMod val="75000"/>
                  </a:schemeClr>
                </a:solidFill>
              </a:rPr>
              <a:t>(iii) ethical practice is necessary for the just and effective management of places of diverse cultural significance.</a:t>
            </a:r>
            <a:endParaRPr lang="en-AU" sz="1600" i="1" dirty="0">
              <a:solidFill>
                <a:schemeClr val="bg2">
                  <a:lumMod val="75000"/>
                </a:schemeClr>
              </a:solidFill>
            </a:endParaRPr>
          </a:p>
          <a:p>
            <a:pPr eaLnBrk="1" hangingPunct="1">
              <a:buFontTx/>
              <a:buNone/>
              <a:defRPr/>
            </a:pPr>
            <a:endParaRPr lang="en-US" sz="2000" b="1" dirty="0">
              <a:solidFill>
                <a:srgbClr val="FF0000"/>
              </a:solidFill>
            </a:endParaRPr>
          </a:p>
          <a:p>
            <a:pPr eaLnBrk="1" hangingPunct="1">
              <a:buFont typeface="Arial" charset="0"/>
              <a:buNone/>
              <a:defRPr/>
            </a:pPr>
            <a:endParaRPr lang="en-US" sz="1200" dirty="0">
              <a:solidFill>
                <a:schemeClr val="bg1">
                  <a:lumMod val="50000"/>
                </a:schemeClr>
              </a:solidFill>
            </a:endParaRPr>
          </a:p>
        </p:txBody>
      </p:sp>
      <p:pic>
        <p:nvPicPr>
          <p:cNvPr id="23556" name="Picture 12" descr="Indigenous-MusgravePark-'camp'.tif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304801"/>
            <a:ext cx="2383155" cy="1628775"/>
          </a:xfrm>
          <a:prstGeom prst="rect">
            <a:avLst/>
          </a:prstGeom>
          <a:noFill/>
          <a:ln w="9525">
            <a:noFill/>
            <a:miter lim="800000"/>
            <a:headEnd/>
            <a:tailEnd/>
          </a:ln>
        </p:spPr>
      </p:pic>
      <p:pic>
        <p:nvPicPr>
          <p:cNvPr id="23557" name="Picture 6" descr="4eb9a8_eb32bdc5ccae45e1a0d3a3ec9bbf55be.jpg_srz_p_551_213_75_22_0.50_1.20_0.00_jpg_srz.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33600"/>
            <a:ext cx="2519363" cy="973138"/>
          </a:xfrm>
          <a:prstGeom prst="rect">
            <a:avLst/>
          </a:prstGeom>
          <a:noFill/>
          <a:ln w="9525">
            <a:noFill/>
            <a:miter lim="800000"/>
            <a:headEnd/>
            <a:tailEnd/>
          </a:ln>
        </p:spPr>
      </p:pic>
      <p:pic>
        <p:nvPicPr>
          <p:cNvPr id="23558" name="Picture 7" descr="18384_971037289583192_1153261267281676132_n-300x300.jpg"/>
          <p:cNvPicPr>
            <a:picLocks noChangeAspect="1"/>
          </p:cNvPicPr>
          <p:nvPr/>
        </p:nvPicPr>
        <p:blipFill>
          <a:blip r:embed="rId4"/>
          <a:srcRect/>
          <a:stretch>
            <a:fillRect/>
          </a:stretch>
        </p:blipFill>
        <p:spPr bwMode="auto">
          <a:xfrm>
            <a:off x="0" y="3124200"/>
            <a:ext cx="1905000" cy="1905000"/>
          </a:xfrm>
          <a:prstGeom prst="rect">
            <a:avLst/>
          </a:prstGeom>
          <a:noFill/>
          <a:ln w="9525">
            <a:noFill/>
            <a:miter lim="800000"/>
            <a:headEnd/>
            <a:tailEnd/>
          </a:ln>
        </p:spPr>
      </p:pic>
      <p:pic>
        <p:nvPicPr>
          <p:cNvPr id="23559" name="Picture 8" descr="10848684_10153418104302769_7765590335148442872_o-300x300.jpg"/>
          <p:cNvPicPr>
            <a:picLocks noChangeAspect="1"/>
          </p:cNvPicPr>
          <p:nvPr/>
        </p:nvPicPr>
        <p:blipFill>
          <a:blip r:embed="rId5"/>
          <a:srcRect/>
          <a:stretch>
            <a:fillRect/>
          </a:stretch>
        </p:blipFill>
        <p:spPr bwMode="auto">
          <a:xfrm>
            <a:off x="0" y="4953000"/>
            <a:ext cx="1905000" cy="1905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5524500" cy="838200"/>
          </a:xfrm>
        </p:spPr>
        <p:txBody>
          <a:bodyPr/>
          <a:lstStyle/>
          <a:p>
            <a:pPr algn="l" eaLnBrk="1" hangingPunct="1"/>
            <a:r>
              <a:rPr lang="en-US" sz="4000" b="1">
                <a:solidFill>
                  <a:srgbClr val="5F931C"/>
                </a:solidFill>
              </a:rPr>
              <a:t>Keeping Culture?</a:t>
            </a:r>
          </a:p>
        </p:txBody>
      </p:sp>
      <p:sp>
        <p:nvSpPr>
          <p:cNvPr id="41987" name="Content Placeholder 2"/>
          <p:cNvSpPr>
            <a:spLocks noGrp="1"/>
          </p:cNvSpPr>
          <p:nvPr>
            <p:ph idx="1"/>
          </p:nvPr>
        </p:nvSpPr>
        <p:spPr>
          <a:xfrm>
            <a:off x="0" y="762000"/>
            <a:ext cx="5029200" cy="6096000"/>
          </a:xfrm>
        </p:spPr>
        <p:txBody>
          <a:bodyPr/>
          <a:lstStyle/>
          <a:p>
            <a:pPr eaLnBrk="1" hangingPunct="1">
              <a:buFontTx/>
              <a:buNone/>
              <a:defRPr/>
            </a:pPr>
            <a:r>
              <a:rPr lang="en-US" sz="2000" dirty="0">
                <a:solidFill>
                  <a:schemeClr val="bg2">
                    <a:lumMod val="75000"/>
                  </a:schemeClr>
                </a:solidFill>
              </a:rPr>
              <a:t>Without being </a:t>
            </a:r>
            <a:r>
              <a:rPr lang="en-US" sz="2000" dirty="0" err="1">
                <a:solidFill>
                  <a:schemeClr val="bg2">
                    <a:lumMod val="75000"/>
                  </a:schemeClr>
                </a:solidFill>
              </a:rPr>
              <a:t>centred</a:t>
            </a:r>
            <a:r>
              <a:rPr lang="en-US" sz="2000" dirty="0">
                <a:solidFill>
                  <a:schemeClr val="bg2">
                    <a:lumMod val="75000"/>
                  </a:schemeClr>
                </a:solidFill>
              </a:rPr>
              <a:t> in place how do cultural communities maintain, sustain their intangible cultural heritage?</a:t>
            </a:r>
          </a:p>
          <a:p>
            <a:pPr eaLnBrk="1" hangingPunct="1">
              <a:buFont typeface="Arial" charset="0"/>
              <a:buNone/>
              <a:defRPr/>
            </a:pPr>
            <a:r>
              <a:rPr lang="en-US" sz="2000" dirty="0">
                <a:solidFill>
                  <a:schemeClr val="bg1">
                    <a:lumMod val="50000"/>
                  </a:schemeClr>
                </a:solidFill>
              </a:rPr>
              <a:t>	</a:t>
            </a:r>
            <a:r>
              <a:rPr lang="en-US" sz="1800" dirty="0">
                <a:solidFill>
                  <a:schemeClr val="bg2"/>
                </a:solidFill>
              </a:rPr>
              <a:t>c200,000 Vietnamese in Australia</a:t>
            </a:r>
          </a:p>
          <a:p>
            <a:pPr eaLnBrk="1" hangingPunct="1">
              <a:buFont typeface="Arial" charset="0"/>
              <a:buNone/>
              <a:defRPr/>
            </a:pPr>
            <a:r>
              <a:rPr lang="en-US" sz="1800" dirty="0">
                <a:solidFill>
                  <a:schemeClr val="bg2"/>
                </a:solidFill>
              </a:rPr>
              <a:t>	75% in Sydney / New South Wales</a:t>
            </a:r>
          </a:p>
          <a:p>
            <a:pPr eaLnBrk="1" hangingPunct="1">
              <a:buFont typeface="Arial" charset="0"/>
              <a:buNone/>
              <a:defRPr/>
            </a:pPr>
            <a:r>
              <a:rPr lang="en-US" sz="1800" dirty="0">
                <a:solidFill>
                  <a:schemeClr val="bg2"/>
                </a:solidFill>
              </a:rPr>
              <a:t>	     (most arrived since 1975 as refugees)</a:t>
            </a:r>
            <a:endParaRPr lang="en-US" sz="1800" b="1" dirty="0">
              <a:solidFill>
                <a:schemeClr val="bg2"/>
              </a:solidFill>
            </a:endParaRPr>
          </a:p>
          <a:p>
            <a:pPr eaLnBrk="1" hangingPunct="1">
              <a:buFont typeface="Arial" charset="0"/>
              <a:buNone/>
              <a:defRPr/>
            </a:pPr>
            <a:r>
              <a:rPr lang="en-US" sz="1800" b="1" dirty="0">
                <a:solidFill>
                  <a:schemeClr val="bg2"/>
                </a:solidFill>
              </a:rPr>
              <a:t>Food &amp; Festivals = general public contact</a:t>
            </a:r>
          </a:p>
          <a:p>
            <a:pPr eaLnBrk="1" hangingPunct="1">
              <a:buFont typeface="Arial" charset="0"/>
              <a:buNone/>
              <a:defRPr/>
            </a:pPr>
            <a:r>
              <a:rPr lang="en-US" sz="1800" i="1" dirty="0">
                <a:solidFill>
                  <a:schemeClr val="bg2"/>
                </a:solidFill>
              </a:rPr>
              <a:t>Vietnamese </a:t>
            </a:r>
            <a:r>
              <a:rPr lang="en-US" sz="1800" i="1" dirty="0" err="1">
                <a:solidFill>
                  <a:schemeClr val="bg2"/>
                </a:solidFill>
              </a:rPr>
              <a:t>Womens</a:t>
            </a:r>
            <a:r>
              <a:rPr lang="en-US" sz="1800" i="1" dirty="0">
                <a:solidFill>
                  <a:schemeClr val="bg2"/>
                </a:solidFill>
              </a:rPr>
              <a:t> Association in NSW</a:t>
            </a:r>
          </a:p>
          <a:p>
            <a:pPr eaLnBrk="1" hangingPunct="1">
              <a:buFontTx/>
              <a:buNone/>
              <a:defRPr/>
            </a:pPr>
            <a:r>
              <a:rPr lang="en-US" sz="1800" dirty="0">
                <a:solidFill>
                  <a:schemeClr val="bg2"/>
                </a:solidFill>
              </a:rPr>
              <a:t>Provides social services to Vietnamese women and their families including: </a:t>
            </a:r>
          </a:p>
          <a:p>
            <a:pPr lvl="1" eaLnBrk="1" hangingPunct="1">
              <a:buFont typeface="Arial"/>
              <a:buChar char="•"/>
              <a:defRPr/>
            </a:pPr>
            <a:r>
              <a:rPr lang="en-US" sz="1800" dirty="0">
                <a:solidFill>
                  <a:schemeClr val="bg2"/>
                </a:solidFill>
              </a:rPr>
              <a:t>Support information</a:t>
            </a:r>
          </a:p>
          <a:p>
            <a:pPr lvl="1" eaLnBrk="1" hangingPunct="1">
              <a:buFont typeface="Arial"/>
              <a:buChar char="•"/>
              <a:defRPr/>
            </a:pPr>
            <a:r>
              <a:rPr lang="en-US" sz="1800" dirty="0">
                <a:solidFill>
                  <a:schemeClr val="bg2"/>
                </a:solidFill>
              </a:rPr>
              <a:t>English classes and referral</a:t>
            </a:r>
          </a:p>
          <a:p>
            <a:pPr lvl="1" eaLnBrk="1" hangingPunct="1">
              <a:buFont typeface="Arial"/>
              <a:buChar char="•"/>
              <a:defRPr/>
            </a:pPr>
            <a:r>
              <a:rPr lang="en-US" sz="1800" dirty="0">
                <a:solidFill>
                  <a:schemeClr val="bg2"/>
                </a:solidFill>
              </a:rPr>
              <a:t>Tiny Mai &amp; My Time Special Needs Play </a:t>
            </a:r>
          </a:p>
          <a:p>
            <a:pPr eaLnBrk="1" hangingPunct="1">
              <a:buFontTx/>
              <a:buNone/>
              <a:defRPr/>
            </a:pPr>
            <a:r>
              <a:rPr lang="en-US" sz="1800" dirty="0">
                <a:solidFill>
                  <a:schemeClr val="bg2"/>
                </a:solidFill>
              </a:rPr>
              <a:t>Yet despite areas such as </a:t>
            </a:r>
            <a:r>
              <a:rPr lang="en-US" sz="1800" dirty="0" err="1">
                <a:solidFill>
                  <a:schemeClr val="bg2"/>
                </a:solidFill>
              </a:rPr>
              <a:t>Cabramatta</a:t>
            </a:r>
            <a:r>
              <a:rPr lang="en-US" sz="1800" dirty="0">
                <a:solidFill>
                  <a:schemeClr val="bg2"/>
                </a:solidFill>
              </a:rPr>
              <a:t>, Sydney, where an ethnic community initially lives in one urban area, </a:t>
            </a:r>
            <a:r>
              <a:rPr lang="en-US" sz="1800" b="1" dirty="0">
                <a:solidFill>
                  <a:schemeClr val="bg2"/>
                </a:solidFill>
              </a:rPr>
              <a:t>usually the next generation moves out, and also many ‘marry out’</a:t>
            </a:r>
          </a:p>
          <a:p>
            <a:pPr algn="r" eaLnBrk="1" hangingPunct="1">
              <a:buFontTx/>
              <a:buNone/>
              <a:defRPr/>
            </a:pPr>
            <a:r>
              <a:rPr lang="en-US" sz="1800" dirty="0">
                <a:solidFill>
                  <a:srgbClr val="FF0000"/>
                </a:solidFill>
              </a:rPr>
              <a:t> 	</a:t>
            </a:r>
            <a:r>
              <a:rPr lang="en-US" sz="1800" b="1" dirty="0">
                <a:solidFill>
                  <a:srgbClr val="FF0000"/>
                </a:solidFill>
              </a:rPr>
              <a:t>‘cultural spaces’ may not continue …</a:t>
            </a:r>
          </a:p>
          <a:p>
            <a:pPr eaLnBrk="1" hangingPunct="1">
              <a:buFont typeface="Arial"/>
              <a:buChar char="•"/>
              <a:defRPr/>
            </a:pPr>
            <a:endParaRPr lang="en-US" sz="2000" b="1" dirty="0">
              <a:solidFill>
                <a:srgbClr val="FF0000"/>
              </a:solidFill>
            </a:endParaRPr>
          </a:p>
          <a:p>
            <a:pPr eaLnBrk="1" hangingPunct="1">
              <a:buFontTx/>
              <a:buNone/>
              <a:defRPr/>
            </a:pPr>
            <a:endParaRPr lang="en-US" sz="2000" dirty="0">
              <a:solidFill>
                <a:schemeClr val="bg1">
                  <a:lumMod val="50000"/>
                </a:schemeClr>
              </a:solidFill>
            </a:endParaRPr>
          </a:p>
        </p:txBody>
      </p:sp>
      <p:pic>
        <p:nvPicPr>
          <p:cNvPr id="24580" name="Picture 11" descr="V:NRestaurant.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2938" y="0"/>
            <a:ext cx="3421062" cy="2187575"/>
          </a:xfrm>
          <a:prstGeom prst="rect">
            <a:avLst/>
          </a:prstGeom>
          <a:noFill/>
          <a:ln w="9525">
            <a:noFill/>
            <a:miter lim="800000"/>
            <a:headEnd/>
            <a:tailEnd/>
          </a:ln>
        </p:spPr>
      </p:pic>
      <p:pic>
        <p:nvPicPr>
          <p:cNvPr id="24582" name="Picture 13" descr="Cabramatta.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24550" y="4446588"/>
            <a:ext cx="3219450" cy="2411412"/>
          </a:xfrm>
          <a:prstGeom prst="rect">
            <a:avLst/>
          </a:prstGeom>
          <a:noFill/>
          <a:ln w="9525">
            <a:noFill/>
            <a:miter lim="800000"/>
            <a:headEnd/>
            <a:tailEnd/>
          </a:ln>
        </p:spPr>
      </p:pic>
      <p:pic>
        <p:nvPicPr>
          <p:cNvPr id="24583" name="Picture 14" descr="V:NDance.tiff"/>
          <p:cNvPicPr>
            <a:picLocks noChangeAspect="1"/>
          </p:cNvPicPr>
          <p:nvPr/>
        </p:nvPicPr>
        <p:blipFill>
          <a:blip r:embed="rId5"/>
          <a:srcRect/>
          <a:stretch>
            <a:fillRect/>
          </a:stretch>
        </p:blipFill>
        <p:spPr bwMode="auto">
          <a:xfrm>
            <a:off x="5981700" y="2514600"/>
            <a:ext cx="3162300" cy="1955800"/>
          </a:xfrm>
          <a:prstGeom prst="rect">
            <a:avLst/>
          </a:prstGeom>
          <a:noFill/>
          <a:ln w="9525">
            <a:noFill/>
            <a:miter lim="800000"/>
            <a:headEnd/>
            <a:tailEnd/>
          </a:ln>
        </p:spPr>
      </p:pic>
      <p:pic>
        <p:nvPicPr>
          <p:cNvPr id="24584" name="Picture 15" descr="V:N-BankstownFestival.tif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29200" y="3886200"/>
            <a:ext cx="1676400" cy="1438275"/>
          </a:xfrm>
          <a:prstGeom prst="rect">
            <a:avLst/>
          </a:prstGeom>
          <a:noFill/>
          <a:ln w="9525">
            <a:noFill/>
            <a:miter lim="800000"/>
            <a:headEnd/>
            <a:tailEnd/>
          </a:ln>
        </p:spPr>
      </p:pic>
      <p:pic>
        <p:nvPicPr>
          <p:cNvPr id="9" name="Picture 12" descr="V:NFood.tif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24400" y="1676400"/>
            <a:ext cx="2225421" cy="123444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838200"/>
          </a:xfrm>
        </p:spPr>
        <p:txBody>
          <a:bodyPr/>
          <a:lstStyle/>
          <a:p>
            <a:pPr eaLnBrk="1" hangingPunct="1"/>
            <a:r>
              <a:rPr lang="en-US" sz="3600" b="1">
                <a:solidFill>
                  <a:srgbClr val="5F931C"/>
                </a:solidFill>
              </a:rPr>
              <a:t>	Moving Landscapes?</a:t>
            </a:r>
          </a:p>
        </p:txBody>
      </p:sp>
      <p:sp>
        <p:nvSpPr>
          <p:cNvPr id="41987" name="Content Placeholder 2"/>
          <p:cNvSpPr>
            <a:spLocks noGrp="1"/>
          </p:cNvSpPr>
          <p:nvPr>
            <p:ph idx="1"/>
          </p:nvPr>
        </p:nvSpPr>
        <p:spPr>
          <a:xfrm>
            <a:off x="2133600" y="762000"/>
            <a:ext cx="4878000" cy="5334000"/>
          </a:xfrm>
        </p:spPr>
        <p:txBody>
          <a:bodyPr/>
          <a:lstStyle/>
          <a:p>
            <a:pPr eaLnBrk="1" hangingPunct="1">
              <a:buFontTx/>
              <a:buNone/>
              <a:defRPr/>
            </a:pPr>
            <a:r>
              <a:rPr lang="en-US" sz="1800" b="1">
                <a:solidFill>
                  <a:schemeClr val="bg2"/>
                </a:solidFill>
              </a:rPr>
              <a:t>Place: displaced – replaced?</a:t>
            </a:r>
          </a:p>
          <a:p>
            <a:pPr eaLnBrk="1" hangingPunct="1">
              <a:buFontTx/>
              <a:buNone/>
              <a:defRPr/>
            </a:pPr>
            <a:r>
              <a:rPr lang="en-US" sz="1800">
                <a:solidFill>
                  <a:schemeClr val="bg2"/>
                </a:solidFill>
              </a:rPr>
              <a:t>Yet despite no ‘ghettos’ forming, community members dispersing, there are places of Vietnamese community ‘connection’</a:t>
            </a:r>
            <a:endParaRPr lang="en-US" sz="1800">
              <a:solidFill>
                <a:srgbClr val="FF0000"/>
              </a:solidFill>
            </a:endParaRPr>
          </a:p>
          <a:p>
            <a:pPr eaLnBrk="1" hangingPunct="1">
              <a:buFontTx/>
              <a:buNone/>
              <a:defRPr/>
            </a:pPr>
            <a:r>
              <a:rPr lang="en-US" sz="1800">
                <a:solidFill>
                  <a:schemeClr val="bg2"/>
                </a:solidFill>
              </a:rPr>
              <a:t>Royal National Park is popular to visit, although the wildness of the native Australian landscape is challenging, picnicking is a reminder of familiar landscapes back home </a:t>
            </a:r>
          </a:p>
          <a:p>
            <a:pPr algn="r" eaLnBrk="1" hangingPunct="1">
              <a:buFontTx/>
              <a:buNone/>
              <a:defRPr/>
            </a:pPr>
            <a:r>
              <a:rPr lang="en-US" sz="1800">
                <a:solidFill>
                  <a:schemeClr val="bg2"/>
                </a:solidFill>
              </a:rPr>
              <a:t>– </a:t>
            </a:r>
            <a:r>
              <a:rPr lang="en-US" sz="1800">
                <a:solidFill>
                  <a:schemeClr val="tx1">
                    <a:lumMod val="75000"/>
                    <a:lumOff val="25000"/>
                  </a:schemeClr>
                </a:solidFill>
              </a:rPr>
              <a:t>although not paddy fields!</a:t>
            </a:r>
          </a:p>
          <a:p>
            <a:pPr eaLnBrk="1" hangingPunct="1">
              <a:buFontTx/>
              <a:buNone/>
              <a:defRPr/>
            </a:pPr>
            <a:r>
              <a:rPr lang="en-US" sz="1800">
                <a:solidFill>
                  <a:srgbClr val="FF0000"/>
                </a:solidFill>
              </a:rPr>
              <a:t> 	</a:t>
            </a:r>
            <a:endParaRPr lang="en-US" sz="1800" b="1">
              <a:solidFill>
                <a:srgbClr val="FF0000"/>
              </a:solidFill>
            </a:endParaRPr>
          </a:p>
        </p:txBody>
      </p:sp>
      <p:pic>
        <p:nvPicPr>
          <p:cNvPr id="10" name="Picture 9" descr="V:N-Dalat-paddyfield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4190" y="3848874"/>
            <a:ext cx="2289810" cy="1280160"/>
          </a:xfrm>
          <a:prstGeom prst="rect">
            <a:avLst/>
          </a:prstGeom>
        </p:spPr>
      </p:pic>
      <p:pic>
        <p:nvPicPr>
          <p:cNvPr id="11" name="Picture 10" descr="V:N-Kids-PaddyField.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8950" y="5105400"/>
            <a:ext cx="2305050" cy="1546860"/>
          </a:xfrm>
          <a:prstGeom prst="rect">
            <a:avLst/>
          </a:prstGeom>
        </p:spPr>
      </p:pic>
      <p:pic>
        <p:nvPicPr>
          <p:cNvPr id="12" name="Picture 11" descr="V:N-Dalat+paddy field.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2320" y="1271032"/>
            <a:ext cx="2011680" cy="2621280"/>
          </a:xfrm>
          <a:prstGeom prst="rect">
            <a:avLst/>
          </a:prstGeom>
        </p:spPr>
      </p:pic>
      <p:pic>
        <p:nvPicPr>
          <p:cNvPr id="13" name="Picture 12" descr="V:N-RoyalNP-1.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600200"/>
            <a:ext cx="2067560" cy="3103880"/>
          </a:xfrm>
          <a:prstGeom prst="rect">
            <a:avLst/>
          </a:prstGeom>
        </p:spPr>
      </p:pic>
      <p:pic>
        <p:nvPicPr>
          <p:cNvPr id="14" name="Picture 13" descr="RoyalNP-Waterfall.tiff"/>
          <p:cNvPicPr>
            <a:picLocks noChangeAspect="1"/>
          </p:cNvPicPr>
          <p:nvPr/>
        </p:nvPicPr>
        <p:blipFill>
          <a:blip r:embed="rId7"/>
          <a:stretch>
            <a:fillRect/>
          </a:stretch>
        </p:blipFill>
        <p:spPr>
          <a:xfrm>
            <a:off x="0" y="4572000"/>
            <a:ext cx="2102485" cy="2088515"/>
          </a:xfrm>
          <a:prstGeom prst="rect">
            <a:avLst/>
          </a:prstGeom>
        </p:spPr>
      </p:pic>
      <p:pic>
        <p:nvPicPr>
          <p:cNvPr id="15" name="Picture 14" descr="RoyalNP-Beach.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2154936" cy="1628648"/>
          </a:xfrm>
          <a:prstGeom prst="rect">
            <a:avLst/>
          </a:prstGeom>
        </p:spPr>
      </p:pic>
      <p:pic>
        <p:nvPicPr>
          <p:cNvPr id="16" name="Picture 15" descr="RoyalNP-w Sydney-aerial.tif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6600" y="3782060"/>
            <a:ext cx="2418080" cy="30759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838200"/>
          </a:xfrm>
        </p:spPr>
        <p:txBody>
          <a:bodyPr/>
          <a:lstStyle/>
          <a:p>
            <a:pPr eaLnBrk="1" hangingPunct="1"/>
            <a:r>
              <a:rPr lang="en-US" sz="3600" b="1">
                <a:solidFill>
                  <a:srgbClr val="5F931C"/>
                </a:solidFill>
              </a:rPr>
              <a:t>	Moving Landscapes?</a:t>
            </a:r>
          </a:p>
        </p:txBody>
      </p:sp>
      <p:sp>
        <p:nvSpPr>
          <p:cNvPr id="41987" name="Content Placeholder 2"/>
          <p:cNvSpPr>
            <a:spLocks noGrp="1"/>
          </p:cNvSpPr>
          <p:nvPr>
            <p:ph idx="1"/>
          </p:nvPr>
        </p:nvSpPr>
        <p:spPr>
          <a:xfrm>
            <a:off x="2133600" y="762000"/>
            <a:ext cx="4671949" cy="5334000"/>
          </a:xfrm>
        </p:spPr>
        <p:txBody>
          <a:bodyPr/>
          <a:lstStyle/>
          <a:p>
            <a:pPr eaLnBrk="1" hangingPunct="1">
              <a:buFontTx/>
              <a:buNone/>
              <a:defRPr/>
            </a:pPr>
            <a:r>
              <a:rPr lang="en-US" sz="1800" b="1" dirty="0">
                <a:solidFill>
                  <a:schemeClr val="bg2"/>
                </a:solidFill>
              </a:rPr>
              <a:t>Place: displaced – replaced?</a:t>
            </a:r>
          </a:p>
          <a:p>
            <a:pPr eaLnBrk="1" hangingPunct="1">
              <a:buFontTx/>
              <a:buNone/>
              <a:defRPr/>
            </a:pPr>
            <a:r>
              <a:rPr lang="en-US" sz="1800" b="1" dirty="0">
                <a:solidFill>
                  <a:schemeClr val="bg2"/>
                </a:solidFill>
              </a:rPr>
              <a:t>Macedonian migration </a:t>
            </a:r>
            <a:r>
              <a:rPr lang="en-US" sz="1800" dirty="0">
                <a:solidFill>
                  <a:schemeClr val="bg2"/>
                </a:solidFill>
              </a:rPr>
              <a:t>– initially no women, and traditional social dances not available, so picnics started in Royal National Park </a:t>
            </a:r>
          </a:p>
          <a:p>
            <a:pPr eaLnBrk="1" hangingPunct="1">
              <a:spcBef>
                <a:spcPts val="400"/>
              </a:spcBef>
              <a:buFontTx/>
              <a:buNone/>
              <a:defRPr/>
            </a:pPr>
            <a:r>
              <a:rPr lang="en-US" sz="1800" dirty="0">
                <a:solidFill>
                  <a:schemeClr val="bg2"/>
                </a:solidFill>
              </a:rPr>
              <a:t>now a strong Macedonian-Australian community tradition:</a:t>
            </a:r>
            <a:endParaRPr lang="en-US" sz="1800" dirty="0">
              <a:solidFill>
                <a:srgbClr val="FF0000"/>
              </a:solidFill>
            </a:endParaRPr>
          </a:p>
          <a:p>
            <a:pPr>
              <a:spcBef>
                <a:spcPts val="0"/>
              </a:spcBef>
              <a:buNone/>
            </a:pPr>
            <a:r>
              <a:rPr lang="en-US" sz="1800" i="1" dirty="0"/>
              <a:t>	large picnics … where people could eat, drink and play music, were a hybrid tradition, influenced by outdoor celebrations that occurred in the homeland though inflected by the Australian context.</a:t>
            </a:r>
            <a:endParaRPr lang="en-US" sz="1800" i="1" dirty="0">
              <a:solidFill>
                <a:srgbClr val="FF0000"/>
              </a:solidFill>
            </a:endParaRPr>
          </a:p>
          <a:p>
            <a:pPr eaLnBrk="1" hangingPunct="1">
              <a:buFontTx/>
              <a:buNone/>
              <a:defRPr/>
            </a:pPr>
            <a:r>
              <a:rPr lang="en-US" sz="1800" dirty="0">
                <a:solidFill>
                  <a:srgbClr val="FF0000"/>
                </a:solidFill>
              </a:rPr>
              <a:t>	</a:t>
            </a:r>
            <a:endParaRPr lang="en-US" sz="1800" b="1" dirty="0">
              <a:solidFill>
                <a:srgbClr val="FF0000"/>
              </a:solidFill>
            </a:endParaRPr>
          </a:p>
        </p:txBody>
      </p:sp>
      <p:pic>
        <p:nvPicPr>
          <p:cNvPr id="15" name="Picture 14" descr="RoyalNP-Beach.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4936" cy="1628648"/>
          </a:xfrm>
          <a:prstGeom prst="rect">
            <a:avLst/>
          </a:prstGeom>
        </p:spPr>
      </p:pic>
      <p:pic>
        <p:nvPicPr>
          <p:cNvPr id="17" name="Picture 16" descr="RoyalNP-Map-w-Sydney.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4999" y="4494186"/>
            <a:ext cx="2294001" cy="2366010"/>
          </a:xfrm>
          <a:prstGeom prst="rect">
            <a:avLst/>
          </a:prstGeom>
        </p:spPr>
      </p:pic>
      <p:pic>
        <p:nvPicPr>
          <p:cNvPr id="18" name="Picture 17" descr="RoyalNP-Macedonians-picnic.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524000"/>
            <a:ext cx="2194560" cy="3220720"/>
          </a:xfrm>
          <a:prstGeom prst="rect">
            <a:avLst/>
          </a:prstGeom>
        </p:spPr>
      </p:pic>
      <p:pic>
        <p:nvPicPr>
          <p:cNvPr id="19" name="Picture 18" descr="RoyalNP-Waterfall.tiff"/>
          <p:cNvPicPr>
            <a:picLocks noChangeAspect="1"/>
          </p:cNvPicPr>
          <p:nvPr/>
        </p:nvPicPr>
        <p:blipFill>
          <a:blip r:embed="rId6"/>
          <a:stretch>
            <a:fillRect/>
          </a:stretch>
        </p:blipFill>
        <p:spPr>
          <a:xfrm>
            <a:off x="0" y="4572000"/>
            <a:ext cx="2102485" cy="2088515"/>
          </a:xfrm>
          <a:prstGeom prst="rect">
            <a:avLst/>
          </a:prstGeom>
        </p:spPr>
      </p:pic>
      <p:pic>
        <p:nvPicPr>
          <p:cNvPr id="20" name="Picture 19" descr="RoyalNP-AudleyPavilion.tif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46570" y="2286000"/>
            <a:ext cx="2297430" cy="1539240"/>
          </a:xfrm>
          <a:prstGeom prst="rect">
            <a:avLst/>
          </a:prstGeom>
        </p:spPr>
      </p:pic>
      <p:pic>
        <p:nvPicPr>
          <p:cNvPr id="21" name="Picture 20" descr="RoyalNP-Audley-2.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8000" y="990600"/>
            <a:ext cx="2286000" cy="1344930"/>
          </a:xfrm>
          <a:prstGeom prst="rect">
            <a:avLst/>
          </a:prstGeom>
        </p:spPr>
      </p:pic>
      <p:pic>
        <p:nvPicPr>
          <p:cNvPr id="22" name="Picture 21" descr="RoyalNP-AudleyPav-Xmas'99.tiff"/>
          <p:cNvPicPr>
            <a:picLocks noChangeAspect="1"/>
          </p:cNvPicPr>
          <p:nvPr/>
        </p:nvPicPr>
        <p:blipFill>
          <a:blip r:embed="rId9"/>
          <a:stretch>
            <a:fillRect/>
          </a:stretch>
        </p:blipFill>
        <p:spPr>
          <a:xfrm>
            <a:off x="6826250" y="3810000"/>
            <a:ext cx="2317750" cy="1854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400" y="0"/>
            <a:ext cx="5372100" cy="838200"/>
          </a:xfrm>
        </p:spPr>
        <p:txBody>
          <a:bodyPr/>
          <a:lstStyle/>
          <a:p>
            <a:pPr algn="l" eaLnBrk="1" hangingPunct="1"/>
            <a:r>
              <a:rPr lang="en-US" sz="3200" b="1">
                <a:solidFill>
                  <a:srgbClr val="5F931C"/>
                </a:solidFill>
                <a:ea typeface="ＭＳ Ｐゴシック" pitchFamily="-104" charset="-128"/>
                <a:cs typeface="ＭＳ Ｐゴシック" pitchFamily="-104" charset="-128"/>
              </a:rPr>
              <a:t>Continuity …</a:t>
            </a:r>
          </a:p>
        </p:txBody>
      </p:sp>
      <p:sp>
        <p:nvSpPr>
          <p:cNvPr id="25603" name="Content Placeholder 2"/>
          <p:cNvSpPr>
            <a:spLocks noGrp="1"/>
          </p:cNvSpPr>
          <p:nvPr>
            <p:ph idx="1"/>
          </p:nvPr>
        </p:nvSpPr>
        <p:spPr>
          <a:xfrm>
            <a:off x="152400" y="762000"/>
            <a:ext cx="4876800" cy="6096000"/>
          </a:xfrm>
        </p:spPr>
        <p:txBody>
          <a:bodyPr/>
          <a:lstStyle/>
          <a:p>
            <a:pPr eaLnBrk="1" hangingPunct="1">
              <a:buFontTx/>
              <a:buNone/>
            </a:pPr>
            <a:r>
              <a:rPr lang="en-US" sz="2000" b="1">
                <a:solidFill>
                  <a:srgbClr val="7F7F7F"/>
                </a:solidFill>
                <a:ea typeface="ＭＳ Ｐゴシック" pitchFamily="-104" charset="-128"/>
                <a:cs typeface="ＭＳ Ｐゴシック" pitchFamily="-104" charset="-128"/>
              </a:rPr>
              <a:t>300,000 Turks in Melbourne</a:t>
            </a:r>
          </a:p>
          <a:p>
            <a:pPr eaLnBrk="1" hangingPunct="1">
              <a:buFontTx/>
              <a:buNone/>
            </a:pPr>
            <a:r>
              <a:rPr lang="en-US" sz="2000" b="1">
                <a:solidFill>
                  <a:srgbClr val="7F7F7F"/>
                </a:solidFill>
                <a:ea typeface="ＭＳ Ｐゴシック" pitchFamily="-104" charset="-128"/>
                <a:cs typeface="ＭＳ Ｐゴシック" pitchFamily="-104" charset="-128"/>
              </a:rPr>
              <a:t>Food &amp; Festivals = general public contact</a:t>
            </a:r>
          </a:p>
          <a:p>
            <a:pPr eaLnBrk="1" hangingPunct="1">
              <a:buFontTx/>
              <a:buNone/>
            </a:pPr>
            <a:r>
              <a:rPr lang="en-US" sz="2000" i="1">
                <a:solidFill>
                  <a:srgbClr val="7F7F7F"/>
                </a:solidFill>
                <a:ea typeface="ＭＳ Ｐゴシック" pitchFamily="-104" charset="-128"/>
                <a:cs typeface="ＭＳ Ｐゴシック" pitchFamily="-104" charset="-128"/>
              </a:rPr>
              <a:t>Australian Turkish Association:</a:t>
            </a:r>
          </a:p>
          <a:p>
            <a:pPr eaLnBrk="1" hangingPunct="1"/>
            <a:r>
              <a:rPr lang="en-US" sz="1800">
                <a:ea typeface="ＭＳ Ｐゴシック" pitchFamily="-104" charset="-128"/>
                <a:cs typeface="ＭＳ Ｐゴシック" pitchFamily="-104" charset="-128"/>
              </a:rPr>
              <a:t>Immigration support services </a:t>
            </a:r>
          </a:p>
          <a:p>
            <a:pPr eaLnBrk="1" hangingPunct="1"/>
            <a:r>
              <a:rPr lang="en-US" sz="1800">
                <a:ea typeface="ＭＳ Ｐゴシック" pitchFamily="-104" charset="-128"/>
                <a:cs typeface="ＭＳ Ｐゴシック" pitchFamily="-104" charset="-128"/>
              </a:rPr>
              <a:t>Family counselling and support </a:t>
            </a:r>
          </a:p>
          <a:p>
            <a:pPr eaLnBrk="1" hangingPunct="1"/>
            <a:r>
              <a:rPr lang="en-US" sz="1800">
                <a:ea typeface="ＭＳ Ｐゴシック" pitchFamily="-104" charset="-128"/>
                <a:cs typeface="ＭＳ Ｐゴシック" pitchFamily="-104" charset="-128"/>
              </a:rPr>
              <a:t>Newly arrived settlement services </a:t>
            </a:r>
          </a:p>
          <a:p>
            <a:pPr eaLnBrk="1" hangingPunct="1"/>
            <a:r>
              <a:rPr lang="en-US" sz="1800">
                <a:ea typeface="ＭＳ Ｐゴシック" pitchFamily="-104" charset="-128"/>
                <a:cs typeface="ＭＳ Ｐゴシック" pitchFamily="-104" charset="-128"/>
              </a:rPr>
              <a:t>Employment support services </a:t>
            </a:r>
          </a:p>
          <a:p>
            <a:pPr eaLnBrk="1" hangingPunct="1"/>
            <a:r>
              <a:rPr lang="en-US" sz="1800">
                <a:ea typeface="ＭＳ Ｐゴシック" pitchFamily="-104" charset="-128"/>
                <a:cs typeface="ＭＳ Ｐゴシック" pitchFamily="-104" charset="-128"/>
              </a:rPr>
              <a:t>Youth camping programns </a:t>
            </a:r>
          </a:p>
          <a:p>
            <a:pPr eaLnBrk="1" hangingPunct="1"/>
            <a:r>
              <a:rPr lang="en-US" sz="1800">
                <a:ea typeface="ＭＳ Ｐゴシック" pitchFamily="-104" charset="-128"/>
                <a:cs typeface="ＭＳ Ｐゴシック" pitchFamily="-104" charset="-128"/>
              </a:rPr>
              <a:t>Youth counselling program </a:t>
            </a:r>
          </a:p>
          <a:p>
            <a:pPr eaLnBrk="1" hangingPunct="1"/>
            <a:r>
              <a:rPr lang="en-US" sz="1800">
                <a:ea typeface="ＭＳ Ｐゴシック" pitchFamily="-104" charset="-128"/>
                <a:cs typeface="ＭＳ Ｐゴシック" pitchFamily="-104" charset="-128"/>
              </a:rPr>
              <a:t>Women’s group </a:t>
            </a:r>
          </a:p>
          <a:p>
            <a:pPr eaLnBrk="1" hangingPunct="1"/>
            <a:r>
              <a:rPr lang="en-US" sz="1800">
                <a:ea typeface="ＭＳ Ｐゴシック" pitchFamily="-104" charset="-128"/>
                <a:cs typeface="ＭＳ Ｐゴシック" pitchFamily="-104" charset="-128"/>
              </a:rPr>
              <a:t>Elderly persons group </a:t>
            </a:r>
          </a:p>
          <a:p>
            <a:pPr eaLnBrk="1" hangingPunct="1"/>
            <a:r>
              <a:rPr lang="en-US" sz="1800">
                <a:ea typeface="ＭＳ Ｐゴシック" pitchFamily="-104" charset="-128"/>
                <a:cs typeface="ＭＳ Ｐゴシック" pitchFamily="-104" charset="-128"/>
              </a:rPr>
              <a:t>Folk dancing program </a:t>
            </a:r>
          </a:p>
          <a:p>
            <a:pPr eaLnBrk="1" hangingPunct="1"/>
            <a:r>
              <a:rPr lang="en-US" sz="1800">
                <a:ea typeface="ＭＳ Ｐゴシック" pitchFamily="-104" charset="-128"/>
                <a:cs typeface="ＭＳ Ｐゴシック" pitchFamily="-104" charset="-128"/>
              </a:rPr>
              <a:t>Community advocate </a:t>
            </a:r>
          </a:p>
          <a:p>
            <a:pPr eaLnBrk="1" hangingPunct="1"/>
            <a:r>
              <a:rPr lang="en-US" sz="1800">
                <a:ea typeface="ＭＳ Ｐゴシック" pitchFamily="-104" charset="-128"/>
                <a:cs typeface="ＭＳ Ｐゴシック" pitchFamily="-104" charset="-128"/>
              </a:rPr>
              <a:t>Information and referral program </a:t>
            </a:r>
          </a:p>
          <a:p>
            <a:pPr eaLnBrk="1" hangingPunct="1"/>
            <a:r>
              <a:rPr lang="en-US" sz="1800">
                <a:ea typeface="ＭＳ Ｐゴシック" pitchFamily="-104" charset="-128"/>
                <a:cs typeface="ＭＳ Ｐゴシック" pitchFamily="-104" charset="-128"/>
              </a:rPr>
              <a:t>Low income family camp program</a:t>
            </a:r>
          </a:p>
          <a:p>
            <a:pPr eaLnBrk="1" hangingPunct="1">
              <a:buFontTx/>
              <a:buNone/>
            </a:pPr>
            <a:r>
              <a:rPr lang="en-US" sz="2000" b="1">
                <a:solidFill>
                  <a:srgbClr val="7F7F7F"/>
                </a:solidFill>
                <a:ea typeface="ＭＳ Ｐゴシック" pitchFamily="-104" charset="-128"/>
                <a:cs typeface="ＭＳ Ｐゴシック" pitchFamily="-104" charset="-128"/>
              </a:rPr>
              <a:t>Marhaba outreach to mainstream youth</a:t>
            </a:r>
          </a:p>
          <a:p>
            <a:pPr eaLnBrk="1" hangingPunct="1">
              <a:buFontTx/>
              <a:buNone/>
            </a:pPr>
            <a:endParaRPr lang="en-US" sz="2000">
              <a:solidFill>
                <a:srgbClr val="7F7F7F"/>
              </a:solidFill>
              <a:ea typeface="ＭＳ Ｐゴシック" pitchFamily="-104" charset="-128"/>
              <a:cs typeface="ＭＳ Ｐゴシック" pitchFamily="-104" charset="-128"/>
            </a:endParaRPr>
          </a:p>
        </p:txBody>
      </p:sp>
      <p:pic>
        <p:nvPicPr>
          <p:cNvPr id="25604" name="Picture 4" descr="TurkishDip.tiff"/>
          <p:cNvPicPr>
            <a:picLocks noChangeAspect="1"/>
          </p:cNvPicPr>
          <p:nvPr/>
        </p:nvPicPr>
        <p:blipFill>
          <a:blip r:embed="rId3"/>
          <a:srcRect/>
          <a:stretch>
            <a:fillRect/>
          </a:stretch>
        </p:blipFill>
        <p:spPr bwMode="auto">
          <a:xfrm>
            <a:off x="4876800" y="685800"/>
            <a:ext cx="1028700" cy="1508125"/>
          </a:xfrm>
          <a:prstGeom prst="rect">
            <a:avLst/>
          </a:prstGeom>
          <a:noFill/>
          <a:ln w="9525">
            <a:noFill/>
            <a:miter lim="800000"/>
            <a:headEnd/>
            <a:tailEnd/>
          </a:ln>
        </p:spPr>
      </p:pic>
      <p:pic>
        <p:nvPicPr>
          <p:cNvPr id="25605" name="Picture 5" descr="TurkishKebab.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4964113"/>
            <a:ext cx="1908175" cy="1893887"/>
          </a:xfrm>
          <a:prstGeom prst="rect">
            <a:avLst/>
          </a:prstGeom>
          <a:noFill/>
          <a:ln w="9525">
            <a:noFill/>
            <a:miter lim="800000"/>
            <a:headEnd/>
            <a:tailEnd/>
          </a:ln>
        </p:spPr>
      </p:pic>
      <p:pic>
        <p:nvPicPr>
          <p:cNvPr id="25606" name="Picture 6" descr="TurkishDancers.tiff"/>
          <p:cNvPicPr>
            <a:picLocks noChangeAspect="1"/>
          </p:cNvPicPr>
          <p:nvPr/>
        </p:nvPicPr>
        <p:blipFill>
          <a:blip r:embed="rId5"/>
          <a:srcRect/>
          <a:stretch>
            <a:fillRect/>
          </a:stretch>
        </p:blipFill>
        <p:spPr bwMode="auto">
          <a:xfrm>
            <a:off x="6119813" y="2286000"/>
            <a:ext cx="3024187" cy="1830388"/>
          </a:xfrm>
          <a:prstGeom prst="rect">
            <a:avLst/>
          </a:prstGeom>
          <a:noFill/>
          <a:ln w="9525">
            <a:noFill/>
            <a:miter lim="800000"/>
            <a:headEnd/>
            <a:tailEnd/>
          </a:ln>
        </p:spPr>
      </p:pic>
      <p:pic>
        <p:nvPicPr>
          <p:cNvPr id="25607" name="Picture 8" descr="BroadmeadowsFestival?.tif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42150" y="4048125"/>
            <a:ext cx="2101850" cy="2809875"/>
          </a:xfrm>
          <a:prstGeom prst="rect">
            <a:avLst/>
          </a:prstGeom>
          <a:noFill/>
          <a:ln w="9525">
            <a:noFill/>
            <a:miter lim="800000"/>
            <a:headEnd/>
            <a:tailEnd/>
          </a:ln>
        </p:spPr>
      </p:pic>
      <p:pic>
        <p:nvPicPr>
          <p:cNvPr id="25608" name="Picture 9" descr="CypriotTurks.tif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02325" y="0"/>
            <a:ext cx="3241675" cy="2265363"/>
          </a:xfrm>
          <a:prstGeom prst="rect">
            <a:avLst/>
          </a:prstGeom>
          <a:noFill/>
          <a:ln w="9525">
            <a:noFill/>
            <a:miter lim="800000"/>
            <a:headEnd/>
            <a:tailEnd/>
          </a:ln>
        </p:spPr>
      </p:pic>
      <p:pic>
        <p:nvPicPr>
          <p:cNvPr id="25609" name="Picture 10" descr="TurkishFestival.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91000" y="2209800"/>
            <a:ext cx="1978025" cy="28003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xfrm>
            <a:off x="2555776" y="6362328"/>
            <a:ext cx="4392488" cy="4956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en-US" sz="1400" dirty="0">
                <a:solidFill>
                  <a:srgbClr val="5F931C"/>
                </a:solidFill>
              </a:rPr>
              <a:t>Marilyn Truscott SIETAR &amp; ANU 2018</a:t>
            </a:r>
          </a:p>
          <a:p>
            <a:r>
              <a:rPr lang="en-US" sz="1400" dirty="0"/>
              <a:t>
</a:t>
            </a:r>
            <a:endParaRPr lang="en-AU" sz="1400" dirty="0"/>
          </a:p>
        </p:txBody>
      </p:sp>
      <p:sp>
        <p:nvSpPr>
          <p:cNvPr id="16387" name="Rectangle 2"/>
          <p:cNvSpPr>
            <a:spLocks noGrp="1" noChangeArrowheads="1"/>
          </p:cNvSpPr>
          <p:nvPr>
            <p:ph type="title"/>
          </p:nvPr>
        </p:nvSpPr>
        <p:spPr>
          <a:xfrm>
            <a:off x="685800" y="304799"/>
            <a:ext cx="7772400" cy="1139453"/>
          </a:xfrm>
        </p:spPr>
        <p:txBody>
          <a:bodyPr/>
          <a:lstStyle/>
          <a:p>
            <a:pPr eaLnBrk="1" hangingPunct="1"/>
            <a:r>
              <a:rPr lang="en-AU" altLang="en-US" b="1" dirty="0">
                <a:solidFill>
                  <a:srgbClr val="5F931C"/>
                </a:solidFill>
              </a:rPr>
              <a:t>Aims</a:t>
            </a:r>
            <a:endParaRPr lang="en-AU" altLang="en-US" dirty="0">
              <a:solidFill>
                <a:srgbClr val="5F931C"/>
              </a:solidFill>
            </a:endParaRPr>
          </a:p>
        </p:txBody>
      </p:sp>
      <p:sp>
        <p:nvSpPr>
          <p:cNvPr id="16388" name="Rectangle 3"/>
          <p:cNvSpPr>
            <a:spLocks noGrp="1" noChangeArrowheads="1"/>
          </p:cNvSpPr>
          <p:nvPr>
            <p:ph type="body" idx="1"/>
          </p:nvPr>
        </p:nvSpPr>
        <p:spPr>
          <a:xfrm>
            <a:off x="685800" y="1444253"/>
            <a:ext cx="7772400" cy="2632819"/>
          </a:xfrm>
        </p:spPr>
        <p:txBody>
          <a:bodyPr/>
          <a:lstStyle/>
          <a:p>
            <a:pPr marL="0" indent="0" algn="ctr" eaLnBrk="1" hangingPunct="1">
              <a:lnSpc>
                <a:spcPct val="90000"/>
              </a:lnSpc>
              <a:buNone/>
            </a:pPr>
            <a:endParaRPr lang="en-AU" altLang="en-US" sz="2400" dirty="0">
              <a:solidFill>
                <a:srgbClr val="FF0000"/>
              </a:solidFill>
            </a:endParaRPr>
          </a:p>
          <a:p>
            <a:pPr marL="0" indent="0" algn="ctr" eaLnBrk="1" hangingPunct="1">
              <a:lnSpc>
                <a:spcPct val="90000"/>
              </a:lnSpc>
              <a:buNone/>
            </a:pPr>
            <a:r>
              <a:rPr lang="en-AU" altLang="en-US" sz="2400" dirty="0">
                <a:solidFill>
                  <a:schemeClr val="tx1">
                    <a:lumMod val="50000"/>
                    <a:lumOff val="50000"/>
                  </a:schemeClr>
                </a:solidFill>
              </a:rPr>
              <a:t>Who are we?</a:t>
            </a:r>
          </a:p>
          <a:p>
            <a:pPr marL="0" indent="0" algn="ctr" eaLnBrk="1" hangingPunct="1">
              <a:lnSpc>
                <a:spcPct val="90000"/>
              </a:lnSpc>
              <a:buNone/>
            </a:pPr>
            <a:r>
              <a:rPr lang="en-AU" altLang="en-US" sz="2400" dirty="0">
                <a:solidFill>
                  <a:schemeClr val="tx1">
                    <a:lumMod val="50000"/>
                    <a:lumOff val="50000"/>
                  </a:schemeClr>
                </a:solidFill>
              </a:rPr>
              <a:t>Living Heritage - Identity</a:t>
            </a:r>
          </a:p>
          <a:p>
            <a:pPr marL="0" indent="0" algn="ctr" eaLnBrk="1" hangingPunct="1">
              <a:lnSpc>
                <a:spcPct val="90000"/>
              </a:lnSpc>
              <a:buNone/>
            </a:pPr>
            <a:r>
              <a:rPr lang="en-AU" altLang="en-US" sz="2400" dirty="0">
                <a:solidFill>
                  <a:schemeClr val="tx1">
                    <a:lumMod val="50000"/>
                    <a:lumOff val="50000"/>
                  </a:schemeClr>
                </a:solidFill>
              </a:rPr>
              <a:t>Examples of Sustaining Intangible Cultural Heritage</a:t>
            </a:r>
          </a:p>
          <a:p>
            <a:pPr marL="0" indent="0" algn="ctr" eaLnBrk="1" hangingPunct="1">
              <a:lnSpc>
                <a:spcPct val="90000"/>
              </a:lnSpc>
              <a:buNone/>
            </a:pPr>
            <a:r>
              <a:rPr lang="en-AU" altLang="en-US" sz="2400" dirty="0">
                <a:solidFill>
                  <a:schemeClr val="tx1">
                    <a:lumMod val="50000"/>
                    <a:lumOff val="50000"/>
                  </a:schemeClr>
                </a:solidFill>
              </a:rPr>
              <a:t>Seeing, Sharing, Understanding?</a:t>
            </a:r>
          </a:p>
          <a:p>
            <a:pPr marL="0" indent="0" algn="ctr" eaLnBrk="1" hangingPunct="1">
              <a:lnSpc>
                <a:spcPct val="90000"/>
              </a:lnSpc>
              <a:buNone/>
            </a:pPr>
            <a:r>
              <a:rPr lang="en-AU" altLang="en-US" sz="2400" dirty="0">
                <a:solidFill>
                  <a:schemeClr val="tx1">
                    <a:lumMod val="50000"/>
                    <a:lumOff val="50000"/>
                  </a:schemeClr>
                </a:solidFill>
              </a:rPr>
              <a:t>Best Practice </a:t>
            </a:r>
            <a:endParaRPr lang="en-AU" altLang="en-US" sz="2800" dirty="0">
              <a:solidFill>
                <a:schemeClr val="tx1">
                  <a:lumMod val="50000"/>
                  <a:lumOff val="50000"/>
                </a:schemeClr>
              </a:solidFill>
            </a:endParaRPr>
          </a:p>
        </p:txBody>
      </p:sp>
      <p:pic>
        <p:nvPicPr>
          <p:cNvPr id="8" name="Picture 9" descr="images-7.jpeg"/>
          <p:cNvPicPr>
            <a:picLocks noChangeAspect="1"/>
          </p:cNvPicPr>
          <p:nvPr/>
        </p:nvPicPr>
        <p:blipFill>
          <a:blip r:embed="rId2"/>
          <a:srcRect/>
          <a:stretch>
            <a:fillRect/>
          </a:stretch>
        </p:blipFill>
        <p:spPr bwMode="auto">
          <a:xfrm>
            <a:off x="660400" y="4567237"/>
            <a:ext cx="1990725" cy="1493838"/>
          </a:xfrm>
          <a:prstGeom prst="rect">
            <a:avLst/>
          </a:prstGeom>
          <a:noFill/>
          <a:ln w="9525">
            <a:noFill/>
            <a:miter lim="800000"/>
            <a:headEnd/>
            <a:tailEnd/>
          </a:ln>
        </p:spPr>
      </p:pic>
      <p:pic>
        <p:nvPicPr>
          <p:cNvPr id="9" name="Picture 8" descr="images-6.jpeg"/>
          <p:cNvPicPr>
            <a:picLocks noChangeAspect="1"/>
          </p:cNvPicPr>
          <p:nvPr/>
        </p:nvPicPr>
        <p:blipFill>
          <a:blip r:embed="rId3"/>
          <a:srcRect/>
          <a:stretch>
            <a:fillRect/>
          </a:stretch>
        </p:blipFill>
        <p:spPr bwMode="auto">
          <a:xfrm>
            <a:off x="6779532" y="4378325"/>
            <a:ext cx="1736725" cy="1682750"/>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00168" y="4633436"/>
            <a:ext cx="3830320" cy="1361440"/>
          </a:xfrm>
          <a:prstGeom prst="rect">
            <a:avLst/>
          </a:prstGeom>
        </p:spPr>
      </p:pic>
    </p:spTree>
    <p:extLst>
      <p:ext uri="{BB962C8B-B14F-4D97-AF65-F5344CB8AC3E}">
        <p14:creationId xmlns:p14="http://schemas.microsoft.com/office/powerpoint/2010/main" val="1373418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0"/>
            <a:ext cx="8686800" cy="838200"/>
          </a:xfrm>
        </p:spPr>
        <p:txBody>
          <a:bodyPr/>
          <a:lstStyle/>
          <a:p>
            <a:pPr algn="l" eaLnBrk="1" hangingPunct="1"/>
            <a:r>
              <a:rPr lang="en-US" sz="3200" b="1">
                <a:solidFill>
                  <a:srgbClr val="5F931C"/>
                </a:solidFill>
                <a:ea typeface="ＭＳ Ｐゴシック" pitchFamily="-104" charset="-128"/>
                <a:cs typeface="ＭＳ Ｐゴシック" pitchFamily="-104" charset="-128"/>
              </a:rPr>
              <a:t>But Challenges for Cultural Continuity</a:t>
            </a:r>
          </a:p>
        </p:txBody>
      </p:sp>
      <p:sp>
        <p:nvSpPr>
          <p:cNvPr id="41987" name="Content Placeholder 2"/>
          <p:cNvSpPr>
            <a:spLocks noGrp="1"/>
          </p:cNvSpPr>
          <p:nvPr>
            <p:ph idx="1"/>
          </p:nvPr>
        </p:nvSpPr>
        <p:spPr>
          <a:xfrm>
            <a:off x="228600" y="762000"/>
            <a:ext cx="6172200" cy="4495800"/>
          </a:xfrm>
        </p:spPr>
        <p:txBody>
          <a:bodyPr/>
          <a:lstStyle/>
          <a:p>
            <a:pPr eaLnBrk="1" hangingPunct="1">
              <a:buFont typeface="Arial" charset="0"/>
              <a:buNone/>
              <a:defRPr/>
            </a:pPr>
            <a:r>
              <a:rPr lang="en-US" sz="2000" i="1">
                <a:solidFill>
                  <a:schemeClr val="tx1">
                    <a:lumMod val="75000"/>
                    <a:lumOff val="25000"/>
                  </a:schemeClr>
                </a:solidFill>
              </a:rPr>
              <a:t>Australian Turkish Association</a:t>
            </a:r>
            <a:r>
              <a:rPr lang="en-US" sz="2000">
                <a:solidFill>
                  <a:schemeClr val="tx1">
                    <a:lumMod val="75000"/>
                    <a:lumOff val="25000"/>
                  </a:schemeClr>
                </a:solidFill>
              </a:rPr>
              <a:t> (2009)</a:t>
            </a:r>
            <a:r>
              <a:rPr lang="en-US" sz="2000" i="1">
                <a:solidFill>
                  <a:schemeClr val="tx1">
                    <a:lumMod val="75000"/>
                    <a:lumOff val="25000"/>
                  </a:schemeClr>
                </a:solidFill>
              </a:rPr>
              <a:t>:</a:t>
            </a:r>
          </a:p>
          <a:p>
            <a:pPr eaLnBrk="1" hangingPunct="1">
              <a:buFontTx/>
              <a:buNone/>
              <a:defRPr/>
            </a:pPr>
            <a:r>
              <a:rPr lang="en-US" sz="1800" i="1"/>
              <a:t>Isolation</a:t>
            </a:r>
            <a:r>
              <a:rPr lang="en-US" sz="1800"/>
              <a:t> - In general, the Turkish speaking families often feel isolated due to the loss of community identity and close connections and community networks that were central to their living in their home country. Many of the elderly and frail citizens experience isolation due to physical and linguistic constraints … and lack of awareness of available sources of support.</a:t>
            </a:r>
            <a:r>
              <a:rPr lang="en-US" sz="1800" b="1"/>
              <a:t>	</a:t>
            </a:r>
            <a:endParaRPr lang="en-US" sz="1800" i="1">
              <a:solidFill>
                <a:schemeClr val="bg1">
                  <a:lumMod val="50000"/>
                </a:schemeClr>
              </a:solidFill>
            </a:endParaRPr>
          </a:p>
          <a:p>
            <a:pPr eaLnBrk="1" hangingPunct="1">
              <a:buFont typeface="Arial" charset="0"/>
              <a:buNone/>
              <a:defRPr/>
            </a:pPr>
            <a:r>
              <a:rPr lang="en-US" sz="1800" i="1">
                <a:solidFill>
                  <a:schemeClr val="tx1">
                    <a:lumMod val="75000"/>
                    <a:lumOff val="25000"/>
                  </a:schemeClr>
                </a:solidFill>
              </a:rPr>
              <a:t>Youth Issues - </a:t>
            </a:r>
            <a:r>
              <a:rPr lang="en-US" sz="1800"/>
              <a:t>Young people from Turkish background grow in a community that encourages them to preserve their culture, language and heritage while fitting in with the mainstream society and their peers. This can be a challenge as they are two worlds that contradict each other </a:t>
            </a:r>
            <a:r>
              <a:rPr lang="en-US" sz="2000"/>
              <a:t>... can often lead to family breakdowns </a:t>
            </a:r>
            <a:endParaRPr lang="en-US" sz="2000" b="1">
              <a:solidFill>
                <a:schemeClr val="bg1">
                  <a:lumMod val="50000"/>
                </a:schemeClr>
              </a:solidFill>
            </a:endParaRPr>
          </a:p>
        </p:txBody>
      </p:sp>
      <p:pic>
        <p:nvPicPr>
          <p:cNvPr id="27652" name="Picture 3" descr="YoungCypriotTurks.jpg"/>
          <p:cNvPicPr>
            <a:picLocks noChangeAspect="1"/>
          </p:cNvPicPr>
          <p:nvPr/>
        </p:nvPicPr>
        <p:blipFill>
          <a:blip r:embed="rId3"/>
          <a:srcRect/>
          <a:stretch>
            <a:fillRect/>
          </a:stretch>
        </p:blipFill>
        <p:spPr bwMode="auto">
          <a:xfrm>
            <a:off x="1066800" y="5251450"/>
            <a:ext cx="3409950" cy="1606550"/>
          </a:xfrm>
          <a:prstGeom prst="rect">
            <a:avLst/>
          </a:prstGeom>
          <a:noFill/>
          <a:ln w="9525">
            <a:noFill/>
            <a:miter lim="800000"/>
            <a:headEnd/>
            <a:tailEnd/>
          </a:ln>
        </p:spPr>
      </p:pic>
      <p:pic>
        <p:nvPicPr>
          <p:cNvPr id="27653" name="Picture 4" descr="TurkishDancers.tiff"/>
          <p:cNvPicPr>
            <a:picLocks noChangeAspect="1"/>
          </p:cNvPicPr>
          <p:nvPr/>
        </p:nvPicPr>
        <p:blipFill>
          <a:blip r:embed="rId4"/>
          <a:srcRect/>
          <a:stretch>
            <a:fillRect/>
          </a:stretch>
        </p:blipFill>
        <p:spPr bwMode="auto">
          <a:xfrm>
            <a:off x="4572000" y="5260975"/>
            <a:ext cx="2640013" cy="1597025"/>
          </a:xfrm>
          <a:prstGeom prst="rect">
            <a:avLst/>
          </a:prstGeom>
          <a:noFill/>
          <a:ln w="9525">
            <a:noFill/>
            <a:miter lim="800000"/>
            <a:headEnd/>
            <a:tailEnd/>
          </a:ln>
        </p:spPr>
      </p:pic>
      <p:pic>
        <p:nvPicPr>
          <p:cNvPr id="27654" name="Picture 6" descr="TurkishElder.jpg"/>
          <p:cNvPicPr>
            <a:picLocks noChangeAspect="1"/>
          </p:cNvPicPr>
          <p:nvPr/>
        </p:nvPicPr>
        <p:blipFill>
          <a:blip r:embed="rId5"/>
          <a:srcRect/>
          <a:stretch>
            <a:fillRect/>
          </a:stretch>
        </p:blipFill>
        <p:spPr bwMode="auto">
          <a:xfrm>
            <a:off x="6477000" y="1600200"/>
            <a:ext cx="2374900" cy="33909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0"/>
            <a:ext cx="8686800" cy="838200"/>
          </a:xfrm>
        </p:spPr>
        <p:txBody>
          <a:bodyPr/>
          <a:lstStyle/>
          <a:p>
            <a:pPr algn="l" eaLnBrk="1" hangingPunct="1"/>
            <a:r>
              <a:rPr lang="en-US" sz="3600" b="1">
                <a:solidFill>
                  <a:srgbClr val="5F931C"/>
                </a:solidFill>
                <a:ea typeface="ＭＳ Ｐゴシック" pitchFamily="-104" charset="-128"/>
                <a:cs typeface="ＭＳ Ｐゴシック" pitchFamily="-104" charset="-128"/>
              </a:rPr>
              <a:t>Challenges for Cultural Continuity</a:t>
            </a:r>
          </a:p>
        </p:txBody>
      </p:sp>
      <p:sp>
        <p:nvSpPr>
          <p:cNvPr id="41987" name="Content Placeholder 2"/>
          <p:cNvSpPr>
            <a:spLocks noGrp="1"/>
          </p:cNvSpPr>
          <p:nvPr>
            <p:ph idx="1"/>
          </p:nvPr>
        </p:nvSpPr>
        <p:spPr>
          <a:xfrm>
            <a:off x="228600" y="762000"/>
            <a:ext cx="8686800" cy="6096000"/>
          </a:xfrm>
        </p:spPr>
        <p:txBody>
          <a:bodyPr/>
          <a:lstStyle/>
          <a:p>
            <a:pPr eaLnBrk="1" hangingPunct="1">
              <a:buFont typeface="Arial" charset="0"/>
              <a:buNone/>
              <a:defRPr/>
            </a:pPr>
            <a:r>
              <a:rPr lang="en-US" sz="2000" b="1" dirty="0">
                <a:solidFill>
                  <a:schemeClr val="bg2">
                    <a:lumMod val="75000"/>
                  </a:schemeClr>
                </a:solidFill>
              </a:rPr>
              <a:t>Identity </a:t>
            </a:r>
            <a:r>
              <a:rPr lang="en-US" sz="2000" dirty="0">
                <a:solidFill>
                  <a:schemeClr val="bg2">
                    <a:lumMod val="75000"/>
                  </a:schemeClr>
                </a:solidFill>
              </a:rPr>
              <a:t>– despite above community bonds remain strong in Turkish community, less ‘marrying out’ than among other groups</a:t>
            </a:r>
          </a:p>
          <a:p>
            <a:pPr eaLnBrk="1" hangingPunct="1">
              <a:buFont typeface="Arial" charset="0"/>
              <a:buNone/>
              <a:defRPr/>
            </a:pPr>
            <a:r>
              <a:rPr lang="en-US" sz="2000" b="1" dirty="0">
                <a:solidFill>
                  <a:schemeClr val="bg2">
                    <a:lumMod val="75000"/>
                  </a:schemeClr>
                </a:solidFill>
              </a:rPr>
              <a:t>BUT ambivalence about identity – perhaps in contrast to young Indigenous: </a:t>
            </a:r>
          </a:p>
          <a:p>
            <a:pPr eaLnBrk="1" hangingPunct="1">
              <a:buFont typeface="Arial" charset="0"/>
              <a:buNone/>
              <a:defRPr/>
            </a:pPr>
            <a:r>
              <a:rPr lang="en-US" sz="2000" b="1" dirty="0">
                <a:solidFill>
                  <a:schemeClr val="bg1">
                    <a:lumMod val="50000"/>
                  </a:schemeClr>
                </a:solidFill>
              </a:rPr>
              <a:t>	</a:t>
            </a:r>
            <a:r>
              <a:rPr lang="en-US" sz="2000" i="1" dirty="0">
                <a:solidFill>
                  <a:schemeClr val="tx1">
                    <a:lumMod val="65000"/>
                    <a:lumOff val="35000"/>
                  </a:schemeClr>
                </a:solidFill>
              </a:rPr>
              <a:t>“‘You Have to be Anglo and Not Look Like Me’: identity and belonging among young women of Turkish and Latin American backgrounds in Melbourne, Australia’ </a:t>
            </a:r>
            <a:r>
              <a:rPr lang="en-US" sz="2000" dirty="0">
                <a:solidFill>
                  <a:schemeClr val="tx1">
                    <a:lumMod val="65000"/>
                    <a:lumOff val="35000"/>
                  </a:schemeClr>
                </a:solidFill>
              </a:rPr>
              <a:t>(</a:t>
            </a:r>
            <a:r>
              <a:rPr lang="en-US" sz="2000" dirty="0" err="1">
                <a:solidFill>
                  <a:schemeClr val="tx1">
                    <a:lumMod val="65000"/>
                    <a:lumOff val="35000"/>
                  </a:schemeClr>
                </a:solidFill>
              </a:rPr>
              <a:t>Zevallos</a:t>
            </a:r>
            <a:r>
              <a:rPr lang="en-US" sz="2000" i="1" dirty="0">
                <a:solidFill>
                  <a:schemeClr val="tx1">
                    <a:lumMod val="65000"/>
                    <a:lumOff val="35000"/>
                  </a:schemeClr>
                </a:solidFill>
              </a:rPr>
              <a:t> </a:t>
            </a:r>
            <a:r>
              <a:rPr lang="en-US" sz="2000" dirty="0">
                <a:solidFill>
                  <a:schemeClr val="tx1">
                    <a:lumMod val="65000"/>
                    <a:lumOff val="35000"/>
                  </a:schemeClr>
                </a:solidFill>
              </a:rPr>
              <a:t>2008)</a:t>
            </a:r>
          </a:p>
          <a:p>
            <a:pPr eaLnBrk="1" hangingPunct="1">
              <a:buFont typeface="Arial" charset="0"/>
              <a:buNone/>
              <a:defRPr/>
            </a:pPr>
            <a:r>
              <a:rPr lang="en-US" sz="2000" dirty="0">
                <a:solidFill>
                  <a:schemeClr val="tx1">
                    <a:lumMod val="65000"/>
                    <a:lumOff val="35000"/>
                  </a:schemeClr>
                </a:solidFill>
              </a:rPr>
              <a:t>And ambivalence among 2</a:t>
            </a:r>
            <a:r>
              <a:rPr lang="en-US" sz="2000" baseline="30000" dirty="0">
                <a:solidFill>
                  <a:schemeClr val="tx1">
                    <a:lumMod val="65000"/>
                    <a:lumOff val="35000"/>
                  </a:schemeClr>
                </a:solidFill>
              </a:rPr>
              <a:t>nd</a:t>
            </a:r>
            <a:r>
              <a:rPr lang="en-US" sz="2000" dirty="0">
                <a:solidFill>
                  <a:schemeClr val="tx1">
                    <a:lumMod val="65000"/>
                    <a:lumOff val="35000"/>
                  </a:schemeClr>
                </a:solidFill>
              </a:rPr>
              <a:t> generation of all NESB migrants of benefit of:</a:t>
            </a:r>
          </a:p>
          <a:p>
            <a:pPr eaLnBrk="1" hangingPunct="1">
              <a:buFont typeface="Arial" charset="0"/>
              <a:buNone/>
              <a:defRPr/>
            </a:pPr>
            <a:endParaRPr lang="en-US" sz="2000" b="1" dirty="0">
              <a:solidFill>
                <a:srgbClr val="FF0000"/>
              </a:solidFill>
            </a:endParaRPr>
          </a:p>
          <a:p>
            <a:pPr eaLnBrk="1" hangingPunct="1">
              <a:buFont typeface="Arial" charset="0"/>
              <a:buNone/>
              <a:defRPr/>
            </a:pPr>
            <a:endParaRPr lang="en-US" sz="2000" b="1" dirty="0">
              <a:solidFill>
                <a:srgbClr val="FF0000"/>
              </a:solidFill>
            </a:endParaRPr>
          </a:p>
          <a:p>
            <a:pPr eaLnBrk="1" hangingPunct="1">
              <a:buFont typeface="Arial" charset="0"/>
              <a:buNone/>
              <a:defRPr/>
            </a:pPr>
            <a:endParaRPr lang="en-US" sz="2000" b="1" dirty="0">
              <a:solidFill>
                <a:srgbClr val="FF0000"/>
              </a:solidFill>
            </a:endParaRPr>
          </a:p>
          <a:p>
            <a:pPr eaLnBrk="1" hangingPunct="1">
              <a:buFont typeface="Arial" charset="0"/>
              <a:buNone/>
              <a:defRPr/>
            </a:pPr>
            <a:endParaRPr lang="en-US" sz="2000" b="1" dirty="0">
              <a:solidFill>
                <a:srgbClr val="FF0000"/>
              </a:solidFill>
            </a:endParaRPr>
          </a:p>
          <a:p>
            <a:pPr algn="r" eaLnBrk="1" hangingPunct="1">
              <a:buFontTx/>
              <a:buNone/>
              <a:defRPr/>
            </a:pPr>
            <a:endParaRPr lang="en-US" sz="2000" b="1" dirty="0">
              <a:solidFill>
                <a:srgbClr val="FF0000"/>
              </a:solidFill>
            </a:endParaRPr>
          </a:p>
          <a:p>
            <a:pPr eaLnBrk="1" hangingPunct="1">
              <a:buFontTx/>
              <a:buNone/>
              <a:defRPr/>
            </a:pPr>
            <a:r>
              <a:rPr lang="en-US" sz="2000" b="1" dirty="0">
                <a:solidFill>
                  <a:srgbClr val="FF0000"/>
                </a:solidFill>
              </a:rPr>
              <a:t>							</a:t>
            </a:r>
            <a:r>
              <a:rPr lang="en-US" sz="2000" b="1" dirty="0">
                <a:solidFill>
                  <a:schemeClr val="bg2"/>
                </a:solidFill>
              </a:rPr>
              <a:t>        </a:t>
            </a:r>
            <a:r>
              <a:rPr lang="en-US" sz="1400" dirty="0">
                <a:solidFill>
                  <a:schemeClr val="bg2"/>
                </a:solidFill>
              </a:rPr>
              <a:t>(SBS 2002)</a:t>
            </a:r>
          </a:p>
          <a:p>
            <a:pPr eaLnBrk="1" hangingPunct="1">
              <a:buFont typeface="Arial" charset="0"/>
              <a:buNone/>
              <a:defRPr/>
            </a:pPr>
            <a:r>
              <a:rPr lang="en-US" sz="1900" b="1" dirty="0">
                <a:solidFill>
                  <a:schemeClr val="bg2">
                    <a:lumMod val="75000"/>
                  </a:schemeClr>
                </a:solidFill>
              </a:rPr>
              <a:t>Would formal acknowledgement of Intangible Cultural Heritage provide a greater pride in their particular identity within wider Australian mix?</a:t>
            </a:r>
          </a:p>
        </p:txBody>
      </p:sp>
      <p:pic>
        <p:nvPicPr>
          <p:cNvPr id="29700" name="Picture 3" descr="2ndGenViews.tiff"/>
          <p:cNvPicPr>
            <a:picLocks noChangeAspect="1"/>
          </p:cNvPicPr>
          <p:nvPr/>
        </p:nvPicPr>
        <p:blipFill>
          <a:blip r:embed="rId3"/>
          <a:srcRect/>
          <a:stretch>
            <a:fillRect/>
          </a:stretch>
        </p:blipFill>
        <p:spPr bwMode="auto">
          <a:xfrm>
            <a:off x="457200" y="3429000"/>
            <a:ext cx="5867400" cy="2209800"/>
          </a:xfrm>
          <a:prstGeom prst="rect">
            <a:avLst/>
          </a:prstGeom>
          <a:noFill/>
          <a:ln w="9525">
            <a:noFill/>
            <a:miter lim="800000"/>
            <a:headEnd/>
            <a:tailEnd/>
          </a:ln>
        </p:spPr>
      </p:pic>
      <p:sp>
        <p:nvSpPr>
          <p:cNvPr id="29701" name="Footer Placeholder 4"/>
          <p:cNvSpPr>
            <a:spLocks noGrp="1"/>
          </p:cNvSpPr>
          <p:nvPr>
            <p:ph type="ftr" sz="quarter" idx="11"/>
          </p:nvPr>
        </p:nvSpPr>
        <p:spPr>
          <a:xfrm>
            <a:off x="2971800" y="6453336"/>
            <a:ext cx="3124200" cy="404664"/>
          </a:xfrm>
          <a:noFill/>
        </p:spPr>
        <p:txBody>
          <a:bodyPr/>
          <a:lstStyle/>
          <a:p>
            <a:r>
              <a:rPr lang="en-US" dirty="0">
                <a:solidFill>
                  <a:srgbClr val="5F931C"/>
                </a:solidFill>
                <a:latin typeface="Times" pitchFamily="-104" charset="0"/>
              </a:rPr>
              <a:t>Marilyn Truscott SIETAR &amp; ANU 2018</a:t>
            </a:r>
          </a:p>
          <a:p>
            <a:r>
              <a:rPr lang="en-US" dirty="0">
                <a:latin typeface="Times" pitchFamily="-104" charset="0"/>
              </a:rPr>
              <a:t>
</a:t>
            </a:r>
            <a:endParaRPr lang="en-AU" dirty="0">
              <a:latin typeface="Times" pitchFamily="-1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0999" y="0"/>
            <a:ext cx="8397733" cy="1219200"/>
          </a:xfrm>
        </p:spPr>
        <p:txBody>
          <a:bodyPr/>
          <a:lstStyle/>
          <a:p>
            <a:pPr eaLnBrk="1" hangingPunct="1"/>
            <a:r>
              <a:rPr lang="en-US" sz="3000" b="1">
                <a:solidFill>
                  <a:srgbClr val="849E22"/>
                </a:solidFill>
                <a:latin typeface="Arial" charset="0"/>
              </a:rPr>
              <a:t>Continuity of Intangible Heritage</a:t>
            </a:r>
            <a:br>
              <a:rPr lang="en-US" sz="3000" b="1">
                <a:solidFill>
                  <a:srgbClr val="849E22"/>
                </a:solidFill>
                <a:latin typeface="Arial" charset="0"/>
              </a:rPr>
            </a:br>
            <a:r>
              <a:rPr lang="en-US" sz="3000" b="1">
                <a:solidFill>
                  <a:srgbClr val="849E22"/>
                </a:solidFill>
                <a:latin typeface="Arial" charset="0"/>
              </a:rPr>
              <a:t>Faith, Food, and Festivals</a:t>
            </a:r>
          </a:p>
        </p:txBody>
      </p:sp>
      <p:sp>
        <p:nvSpPr>
          <p:cNvPr id="30723" name="Content Placeholder 2"/>
          <p:cNvSpPr>
            <a:spLocks noGrp="1"/>
          </p:cNvSpPr>
          <p:nvPr>
            <p:ph idx="1"/>
          </p:nvPr>
        </p:nvSpPr>
        <p:spPr>
          <a:xfrm>
            <a:off x="2286000" y="1066800"/>
            <a:ext cx="4953000" cy="5029201"/>
          </a:xfrm>
        </p:spPr>
        <p:txBody>
          <a:bodyPr/>
          <a:lstStyle/>
          <a:p>
            <a:pPr eaLnBrk="1" hangingPunct="1">
              <a:lnSpc>
                <a:spcPct val="90000"/>
              </a:lnSpc>
              <a:buFontTx/>
              <a:buNone/>
              <a:defRPr/>
            </a:pPr>
            <a:endParaRPr lang="en-AU" sz="2200" dirty="0">
              <a:solidFill>
                <a:schemeClr val="tx1">
                  <a:lumMod val="50000"/>
                  <a:lumOff val="50000"/>
                </a:schemeClr>
              </a:solidFill>
            </a:endParaRPr>
          </a:p>
          <a:p>
            <a:pPr eaLnBrk="1" hangingPunct="1">
              <a:lnSpc>
                <a:spcPct val="90000"/>
              </a:lnSpc>
              <a:buFontTx/>
              <a:buNone/>
              <a:defRPr/>
            </a:pPr>
            <a:r>
              <a:rPr lang="en-AU" sz="2200" dirty="0">
                <a:solidFill>
                  <a:schemeClr val="tx1">
                    <a:lumMod val="50000"/>
                    <a:lumOff val="50000"/>
                  </a:schemeClr>
                </a:solidFill>
              </a:rPr>
              <a:t>Migrants bring cultural traditions that are movable: their food*, their feast days, their expressions of faith</a:t>
            </a:r>
          </a:p>
          <a:p>
            <a:pPr eaLnBrk="1" hangingPunct="1">
              <a:lnSpc>
                <a:spcPct val="90000"/>
              </a:lnSpc>
              <a:buFontTx/>
              <a:buNone/>
              <a:defRPr/>
            </a:pPr>
            <a:endParaRPr lang="en-AU" sz="2200" dirty="0">
              <a:solidFill>
                <a:schemeClr val="tx1">
                  <a:lumMod val="50000"/>
                  <a:lumOff val="50000"/>
                </a:schemeClr>
              </a:solidFill>
            </a:endParaRPr>
          </a:p>
          <a:p>
            <a:pPr eaLnBrk="1" hangingPunct="1">
              <a:lnSpc>
                <a:spcPct val="90000"/>
              </a:lnSpc>
              <a:buFontTx/>
              <a:buNone/>
              <a:defRPr/>
            </a:pPr>
            <a:r>
              <a:rPr lang="en-AU" sz="2200">
                <a:solidFill>
                  <a:schemeClr val="tx1">
                    <a:lumMod val="50000"/>
                    <a:lumOff val="50000"/>
                  </a:schemeClr>
                </a:solidFill>
              </a:rPr>
              <a:t>Food is recognised as a common means of linking with others as one group’s food becomes popular with others … a way of connecting with place</a:t>
            </a:r>
          </a:p>
          <a:p>
            <a:pPr eaLnBrk="1" hangingPunct="1">
              <a:lnSpc>
                <a:spcPct val="90000"/>
              </a:lnSpc>
              <a:buFontTx/>
              <a:buNone/>
              <a:defRPr/>
            </a:pPr>
            <a:endParaRPr lang="en-US" sz="2200" dirty="0">
              <a:solidFill>
                <a:schemeClr val="tx1">
                  <a:lumMod val="50000"/>
                  <a:lumOff val="50000"/>
                </a:schemeClr>
              </a:solidFill>
            </a:endParaRPr>
          </a:p>
          <a:p>
            <a:pPr eaLnBrk="1" hangingPunct="1">
              <a:lnSpc>
                <a:spcPct val="90000"/>
              </a:lnSpc>
              <a:buFontTx/>
              <a:buNone/>
              <a:defRPr/>
            </a:pPr>
            <a:endParaRPr lang="en-AU" sz="1600" dirty="0">
              <a:solidFill>
                <a:schemeClr val="tx1">
                  <a:lumMod val="75000"/>
                  <a:lumOff val="25000"/>
                </a:schemeClr>
              </a:solidFill>
            </a:endParaRPr>
          </a:p>
          <a:p>
            <a:pPr eaLnBrk="1" hangingPunct="1">
              <a:lnSpc>
                <a:spcPct val="90000"/>
              </a:lnSpc>
              <a:buFontTx/>
              <a:buNone/>
              <a:defRPr/>
            </a:pPr>
            <a:r>
              <a:rPr lang="en-AU" sz="1600" dirty="0">
                <a:solidFill>
                  <a:schemeClr val="tx1">
                    <a:lumMod val="75000"/>
                    <a:lumOff val="25000"/>
                  </a:schemeClr>
                </a:solidFill>
              </a:rPr>
              <a:t>	* If available!</a:t>
            </a:r>
          </a:p>
          <a:p>
            <a:pPr lvl="1" eaLnBrk="1" hangingPunct="1">
              <a:buFontTx/>
              <a:buNone/>
              <a:defRPr/>
            </a:pPr>
            <a:endParaRPr lang="en-US" sz="2000" dirty="0">
              <a:solidFill>
                <a:schemeClr val="tx1">
                  <a:lumMod val="50000"/>
                  <a:lumOff val="50000"/>
                </a:schemeClr>
              </a:solidFill>
            </a:endParaRPr>
          </a:p>
          <a:p>
            <a:pPr lvl="1" eaLnBrk="1" hangingPunct="1">
              <a:buFontTx/>
              <a:buNone/>
              <a:defRPr/>
            </a:pPr>
            <a:endParaRPr lang="en-US" sz="2000" dirty="0">
              <a:solidFill>
                <a:schemeClr val="tx1">
                  <a:lumMod val="50000"/>
                  <a:lumOff val="50000"/>
                </a:schemeClr>
              </a:solidFill>
            </a:endParaRPr>
          </a:p>
          <a:p>
            <a:pPr lvl="8" algn="r">
              <a:buFontTx/>
              <a:buNone/>
              <a:defRPr/>
            </a:pPr>
            <a:endParaRPr lang="en-US" sz="1600" dirty="0">
              <a:solidFill>
                <a:schemeClr val="tx1">
                  <a:lumMod val="50000"/>
                  <a:lumOff val="50000"/>
                </a:schemeClr>
              </a:solidFill>
            </a:endParaRPr>
          </a:p>
          <a:p>
            <a:pPr lvl="1" eaLnBrk="1" hangingPunct="1">
              <a:defRPr/>
            </a:pPr>
            <a:endParaRPr lang="en-US" sz="2400" dirty="0">
              <a:solidFill>
                <a:schemeClr val="tx1">
                  <a:lumMod val="50000"/>
                  <a:lumOff val="50000"/>
                </a:schemeClr>
              </a:solidFill>
            </a:endParaRPr>
          </a:p>
          <a:p>
            <a:pPr lvl="7">
              <a:defRPr/>
            </a:pPr>
            <a:endParaRPr lang="en-US" sz="1600" dirty="0">
              <a:solidFill>
                <a:schemeClr val="tx1">
                  <a:lumMod val="50000"/>
                  <a:lumOff val="50000"/>
                </a:schemeClr>
              </a:solidFill>
            </a:endParaRPr>
          </a:p>
        </p:txBody>
      </p:sp>
      <p:pic>
        <p:nvPicPr>
          <p:cNvPr id="20488" name="Picture 8" descr="images-6.jpeg"/>
          <p:cNvPicPr>
            <a:picLocks noChangeAspect="1"/>
          </p:cNvPicPr>
          <p:nvPr/>
        </p:nvPicPr>
        <p:blipFill>
          <a:blip r:embed="rId2"/>
          <a:srcRect/>
          <a:stretch>
            <a:fillRect/>
          </a:stretch>
        </p:blipFill>
        <p:spPr bwMode="auto">
          <a:xfrm>
            <a:off x="4572000" y="5456238"/>
            <a:ext cx="1447800" cy="1403350"/>
          </a:xfrm>
          <a:prstGeom prst="rect">
            <a:avLst/>
          </a:prstGeom>
          <a:noFill/>
          <a:ln w="9525">
            <a:noFill/>
            <a:miter lim="800000"/>
            <a:headEnd/>
            <a:tailEnd/>
          </a:ln>
        </p:spPr>
      </p:pic>
      <p:pic>
        <p:nvPicPr>
          <p:cNvPr id="20489" name="Picture 6" descr="Unknown-4.jpeg"/>
          <p:cNvPicPr>
            <a:picLocks noChangeAspect="1"/>
          </p:cNvPicPr>
          <p:nvPr/>
        </p:nvPicPr>
        <p:blipFill>
          <a:blip r:embed="rId3"/>
          <a:srcRect/>
          <a:stretch>
            <a:fillRect/>
          </a:stretch>
        </p:blipFill>
        <p:spPr bwMode="auto">
          <a:xfrm>
            <a:off x="2606675" y="5456238"/>
            <a:ext cx="1965325" cy="1401762"/>
          </a:xfrm>
          <a:prstGeom prst="rect">
            <a:avLst/>
          </a:prstGeom>
          <a:noFill/>
          <a:ln w="9525">
            <a:noFill/>
            <a:miter lim="800000"/>
            <a:headEnd/>
            <a:tailEnd/>
          </a:ln>
        </p:spPr>
      </p:pic>
      <p:pic>
        <p:nvPicPr>
          <p:cNvPr id="13" name="Picture 12" descr="LaoTemple-Sydney.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00" y="1835150"/>
            <a:ext cx="2260600" cy="1730375"/>
          </a:xfrm>
          <a:prstGeom prst="rect">
            <a:avLst/>
          </a:prstGeom>
        </p:spPr>
      </p:pic>
      <p:pic>
        <p:nvPicPr>
          <p:cNvPr id="14" name="Picture 5" descr="TurkishKebab.tif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91387" y="3059113"/>
            <a:ext cx="1908175" cy="1893887"/>
          </a:xfrm>
          <a:prstGeom prst="rect">
            <a:avLst/>
          </a:prstGeom>
          <a:noFill/>
          <a:ln w="9525">
            <a:noFill/>
            <a:miter lim="800000"/>
            <a:headEnd/>
            <a:tailEnd/>
          </a:ln>
        </p:spPr>
      </p:pic>
      <p:pic>
        <p:nvPicPr>
          <p:cNvPr id="16" name="Picture 12" descr="V:NFood.tif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400" y="3565525"/>
            <a:ext cx="2225421" cy="1234440"/>
          </a:xfrm>
          <a:prstGeom prst="rect">
            <a:avLst/>
          </a:prstGeom>
          <a:noFill/>
          <a:ln w="9525">
            <a:noFill/>
            <a:miter lim="800000"/>
            <a:headEnd/>
            <a:tailEnd/>
          </a:ln>
        </p:spPr>
      </p:pic>
      <p:pic>
        <p:nvPicPr>
          <p:cNvPr id="17" name="Picture 16" descr="SikhGurdwara-Coffs.tif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39000" y="1624013"/>
            <a:ext cx="1911350" cy="1435100"/>
          </a:xfrm>
          <a:prstGeom prst="rect">
            <a:avLst/>
          </a:prstGeom>
        </p:spPr>
      </p:pic>
      <p:pic>
        <p:nvPicPr>
          <p:cNvPr id="19" name="Picture 11" descr="V:NRestaurant.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48412" y="5037138"/>
            <a:ext cx="2851150" cy="1822450"/>
          </a:xfrm>
          <a:prstGeom prst="rect">
            <a:avLst/>
          </a:prstGeom>
          <a:noFill/>
          <a:ln w="9525">
            <a:noFill/>
            <a:miter lim="800000"/>
            <a:headEnd/>
            <a:tailEnd/>
          </a:ln>
        </p:spPr>
      </p:pic>
      <p:pic>
        <p:nvPicPr>
          <p:cNvPr id="20" name="Picture 7" descr="BlueMoonCafeCanberraJanuary1953.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5084433"/>
            <a:ext cx="2438400" cy="177515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0"/>
            <a:ext cx="8229600" cy="762000"/>
          </a:xfrm>
        </p:spPr>
        <p:txBody>
          <a:bodyPr/>
          <a:lstStyle/>
          <a:p>
            <a:pPr eaLnBrk="1" hangingPunct="1"/>
            <a:r>
              <a:rPr lang="en-US" sz="3200" b="1">
                <a:solidFill>
                  <a:srgbClr val="5F931C"/>
                </a:solidFill>
                <a:latin typeface="Arial" pitchFamily="-104" charset="0"/>
                <a:ea typeface="ＭＳ Ｐゴシック" pitchFamily="-104" charset="-128"/>
                <a:cs typeface="ＭＳ Ｐゴシック" pitchFamily="-104" charset="-128"/>
              </a:rPr>
              <a:t>‘Home’:  Keeping Culture? </a:t>
            </a:r>
          </a:p>
        </p:txBody>
      </p:sp>
      <p:sp>
        <p:nvSpPr>
          <p:cNvPr id="41987" name="Content Placeholder 2"/>
          <p:cNvSpPr>
            <a:spLocks noGrp="1"/>
          </p:cNvSpPr>
          <p:nvPr>
            <p:ph idx="1"/>
          </p:nvPr>
        </p:nvSpPr>
        <p:spPr>
          <a:xfrm>
            <a:off x="228600" y="685800"/>
            <a:ext cx="8686800" cy="4648200"/>
          </a:xfrm>
        </p:spPr>
        <p:txBody>
          <a:bodyPr/>
          <a:lstStyle/>
          <a:p>
            <a:pPr eaLnBrk="1" hangingPunct="1">
              <a:buFont typeface="Arial" charset="0"/>
              <a:buNone/>
              <a:defRPr/>
            </a:pPr>
            <a:endParaRPr lang="en-US" sz="1900">
              <a:solidFill>
                <a:schemeClr val="tx1">
                  <a:lumMod val="65000"/>
                  <a:lumOff val="35000"/>
                </a:schemeClr>
              </a:solidFill>
            </a:endParaRPr>
          </a:p>
          <a:p>
            <a:pPr eaLnBrk="1" hangingPunct="1">
              <a:buFont typeface="Arial" charset="0"/>
              <a:buNone/>
              <a:defRPr/>
            </a:pPr>
            <a:r>
              <a:rPr lang="en-US" sz="1900">
                <a:solidFill>
                  <a:schemeClr val="tx1">
                    <a:lumMod val="65000"/>
                    <a:lumOff val="35000"/>
                  </a:schemeClr>
                </a:solidFill>
              </a:rPr>
              <a:t>Cultural identity via religion is often held onto more strongly than home country: </a:t>
            </a:r>
          </a:p>
          <a:p>
            <a:pPr eaLnBrk="1" hangingPunct="1">
              <a:buFont typeface="Arial"/>
              <a:buChar char="•"/>
              <a:defRPr/>
            </a:pPr>
            <a:r>
              <a:rPr lang="en-US" sz="1900">
                <a:solidFill>
                  <a:schemeClr val="tx1">
                    <a:lumMod val="65000"/>
                    <a:lumOff val="35000"/>
                  </a:schemeClr>
                </a:solidFill>
              </a:rPr>
              <a:t>churches, mosques, synogogues, temples, etc, these buildings are symbols of continuity</a:t>
            </a:r>
          </a:p>
          <a:p>
            <a:pPr eaLnBrk="1" hangingPunct="1">
              <a:buFont typeface="Arial"/>
              <a:buChar char="•"/>
              <a:defRPr/>
            </a:pPr>
            <a:r>
              <a:rPr lang="en-US" sz="1900">
                <a:solidFill>
                  <a:schemeClr val="tx1">
                    <a:lumMod val="65000"/>
                    <a:lumOff val="35000"/>
                  </a:schemeClr>
                </a:solidFill>
              </a:rPr>
              <a:t>form communities in a new place and reinforce a sense of identity</a:t>
            </a:r>
          </a:p>
          <a:p>
            <a:pPr eaLnBrk="1" hangingPunct="1">
              <a:buFont typeface="Arial"/>
              <a:buChar char="•"/>
              <a:defRPr/>
            </a:pPr>
            <a:r>
              <a:rPr lang="en-US" sz="1900">
                <a:solidFill>
                  <a:schemeClr val="tx1">
                    <a:lumMod val="65000"/>
                    <a:lumOff val="35000"/>
                  </a:schemeClr>
                </a:solidFill>
              </a:rPr>
              <a:t>and a strong ‘sense of place’ is also achieved</a:t>
            </a:r>
          </a:p>
          <a:p>
            <a:pPr eaLnBrk="1" hangingPunct="1">
              <a:buNone/>
              <a:defRPr/>
            </a:pPr>
            <a:r>
              <a:rPr lang="en-US" sz="1900">
                <a:solidFill>
                  <a:schemeClr val="tx1">
                    <a:lumMod val="65000"/>
                    <a:lumOff val="35000"/>
                  </a:schemeClr>
                </a:solidFill>
              </a:rPr>
              <a:t>Moslem communities have begun a National Open Mosque Day as part of a cultural understanding program, given current global anti-Islam rhetoric</a:t>
            </a:r>
            <a:endParaRPr lang="en-US" sz="1900" b="1">
              <a:solidFill>
                <a:srgbClr val="FF0000"/>
              </a:solidFill>
            </a:endParaRPr>
          </a:p>
        </p:txBody>
      </p:sp>
      <p:pic>
        <p:nvPicPr>
          <p:cNvPr id="21509" name="Picture 5" descr="St Nicholas Canberra 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7437" y="5308600"/>
            <a:ext cx="1706563" cy="1549400"/>
          </a:xfrm>
          <a:prstGeom prst="rect">
            <a:avLst/>
          </a:prstGeom>
          <a:noFill/>
          <a:ln w="9525">
            <a:noFill/>
            <a:miter lim="800000"/>
            <a:headEnd/>
            <a:tailEnd/>
          </a:ln>
        </p:spPr>
      </p:pic>
      <p:pic>
        <p:nvPicPr>
          <p:cNvPr id="21511" name="Picture 7" descr="Sakyamuni-Buddhist-Cent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5397500"/>
            <a:ext cx="2286000" cy="1460500"/>
          </a:xfrm>
          <a:prstGeom prst="rect">
            <a:avLst/>
          </a:prstGeom>
          <a:noFill/>
          <a:ln w="9525">
            <a:noFill/>
            <a:miter lim="800000"/>
            <a:headEnd/>
            <a:tailEnd/>
          </a:ln>
        </p:spPr>
      </p:pic>
      <p:pic>
        <p:nvPicPr>
          <p:cNvPr id="8" name="Picture 7" descr="LaoTemple-Sydney.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10000"/>
            <a:ext cx="2260600" cy="1730375"/>
          </a:xfrm>
          <a:prstGeom prst="rect">
            <a:avLst/>
          </a:prstGeom>
        </p:spPr>
      </p:pic>
      <p:pic>
        <p:nvPicPr>
          <p:cNvPr id="9" name="Picture 8" descr="SunshineMosque-Melbourne.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478272"/>
            <a:ext cx="2137156" cy="1379728"/>
          </a:xfrm>
          <a:prstGeom prst="rect">
            <a:avLst/>
          </a:prstGeom>
        </p:spPr>
      </p:pic>
      <p:pic>
        <p:nvPicPr>
          <p:cNvPr id="10" name="Picture 9" descr="Mildura-Mosque.tiff"/>
          <p:cNvPicPr>
            <a:picLocks noChangeAspect="1"/>
          </p:cNvPicPr>
          <p:nvPr/>
        </p:nvPicPr>
        <p:blipFill>
          <a:blip r:embed="rId6"/>
          <a:stretch>
            <a:fillRect/>
          </a:stretch>
        </p:blipFill>
        <p:spPr>
          <a:xfrm>
            <a:off x="3962400" y="4274820"/>
            <a:ext cx="2649220" cy="1351280"/>
          </a:xfrm>
          <a:prstGeom prst="rect">
            <a:avLst/>
          </a:prstGeom>
        </p:spPr>
      </p:pic>
      <p:pic>
        <p:nvPicPr>
          <p:cNvPr id="11" name="Picture 10" descr="SikhGurdwara-Coffs.tif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09800" y="3886200"/>
            <a:ext cx="2293620" cy="1722120"/>
          </a:xfrm>
          <a:prstGeom prst="rect">
            <a:avLst/>
          </a:prstGeom>
        </p:spPr>
      </p:pic>
      <p:pic>
        <p:nvPicPr>
          <p:cNvPr id="12" name="Picture 11" descr="NationalMosqueOpenDay.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1692" y="3310471"/>
            <a:ext cx="1543050" cy="641350"/>
          </a:xfrm>
          <a:prstGeom prst="rect">
            <a:avLst/>
          </a:prstGeom>
        </p:spPr>
      </p:pic>
      <p:pic>
        <p:nvPicPr>
          <p:cNvPr id="13" name="Picture 12" descr="LakembaMosqueOpenDay.tif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9870" y="3962400"/>
            <a:ext cx="2564130" cy="1367790"/>
          </a:xfrm>
          <a:prstGeom prst="rect">
            <a:avLst/>
          </a:prstGeom>
        </p:spPr>
      </p:pic>
      <p:pic>
        <p:nvPicPr>
          <p:cNvPr id="15" name="Picture 14" descr="Unknown-2.jpeg"/>
          <p:cNvPicPr>
            <a:picLocks noChangeAspect="1"/>
          </p:cNvPicPr>
          <p:nvPr/>
        </p:nvPicPr>
        <p:blipFill>
          <a:blip r:embed="rId10"/>
          <a:stretch>
            <a:fillRect/>
          </a:stretch>
        </p:blipFill>
        <p:spPr>
          <a:xfrm>
            <a:off x="3749675" y="5626100"/>
            <a:ext cx="1644650" cy="1231900"/>
          </a:xfrm>
          <a:prstGeom prst="rect">
            <a:avLst/>
          </a:prstGeom>
        </p:spPr>
      </p:pic>
      <p:pic>
        <p:nvPicPr>
          <p:cNvPr id="16" name="Picture 4" descr="New_Shiva_Gopuram.332150238_std.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33600" y="5568950"/>
            <a:ext cx="1874838" cy="12890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rtlCol="0">
            <a:noAutofit/>
          </a:bodyPr>
          <a:lstStyle/>
          <a:p>
            <a:pPr eaLnBrk="1" fontAlgn="auto" hangingPunct="1">
              <a:spcAft>
                <a:spcPts val="0"/>
              </a:spcAft>
              <a:defRPr/>
            </a:pPr>
            <a:br>
              <a:rPr lang="en-US" sz="3200" b="1">
                <a:solidFill>
                  <a:srgbClr val="5F931C"/>
                </a:solidFill>
                <a:ea typeface="+mj-ea"/>
                <a:cs typeface="+mj-cs"/>
              </a:rPr>
            </a:br>
            <a:r>
              <a:rPr lang="en-US" sz="3200" b="1">
                <a:solidFill>
                  <a:srgbClr val="5F931C"/>
                </a:solidFill>
                <a:ea typeface="+mj-ea"/>
                <a:cs typeface="+mj-cs"/>
              </a:rPr>
              <a:t>Linking Communities at Place</a:t>
            </a:r>
            <a:br>
              <a:rPr lang="en-US" sz="3200">
                <a:ea typeface="+mj-ea"/>
                <a:cs typeface="+mj-cs"/>
              </a:rPr>
            </a:br>
            <a:endParaRPr lang="en-US" sz="3200">
              <a:ea typeface="+mj-ea"/>
              <a:cs typeface="+mj-cs"/>
            </a:endParaRPr>
          </a:p>
        </p:txBody>
      </p:sp>
      <p:sp>
        <p:nvSpPr>
          <p:cNvPr id="22531" name="Content Placeholder 2"/>
          <p:cNvSpPr>
            <a:spLocks noGrp="1"/>
          </p:cNvSpPr>
          <p:nvPr>
            <p:ph idx="1"/>
          </p:nvPr>
        </p:nvSpPr>
        <p:spPr>
          <a:xfrm>
            <a:off x="152400" y="762000"/>
            <a:ext cx="8763000" cy="5486400"/>
          </a:xfrm>
        </p:spPr>
        <p:txBody>
          <a:bodyPr/>
          <a:lstStyle/>
          <a:p>
            <a:pPr eaLnBrk="1" hangingPunct="1">
              <a:buFontTx/>
              <a:buNone/>
            </a:pPr>
            <a:r>
              <a:rPr lang="en-US" sz="2000" b="1">
                <a:latin typeface="Arial" pitchFamily="-104" charset="0"/>
                <a:ea typeface="ＭＳ Ｐゴシック" pitchFamily="-104" charset="-128"/>
                <a:cs typeface="ＭＳ Ｐゴシック" pitchFamily="-104" charset="-128"/>
              </a:rPr>
              <a:t>Cultural Centres: food and feast-days</a:t>
            </a:r>
          </a:p>
          <a:p>
            <a:pPr eaLnBrk="1" hangingPunct="1">
              <a:buFontTx/>
              <a:buNone/>
            </a:pPr>
            <a:r>
              <a:rPr lang="en-US" sz="2000">
                <a:latin typeface="Arial" pitchFamily="-104" charset="0"/>
                <a:ea typeface="ＭＳ Ｐゴシック" pitchFamily="-104" charset="-128"/>
                <a:cs typeface="ＭＳ Ｐゴシック" pitchFamily="-104" charset="-128"/>
              </a:rPr>
              <a:t>	Canberra’s a gathering place available to all cultural groups for events – such as many smaller / newer ethnic / religious groups …</a:t>
            </a:r>
          </a:p>
          <a:p>
            <a:pPr eaLnBrk="1" hangingPunct="1">
              <a:buFontTx/>
              <a:buNone/>
            </a:pPr>
            <a:endParaRPr lang="en-US" sz="200">
              <a:latin typeface="Arial" pitchFamily="-104" charset="0"/>
              <a:ea typeface="ＭＳ Ｐゴシック" pitchFamily="-104" charset="-128"/>
              <a:cs typeface="ＭＳ Ｐゴシック" pitchFamily="-104" charset="-128"/>
            </a:endParaRPr>
          </a:p>
          <a:p>
            <a:pPr eaLnBrk="1" hangingPunct="1">
              <a:buFontTx/>
              <a:buNone/>
            </a:pPr>
            <a:endParaRPr lang="en-US" sz="2200">
              <a:latin typeface="Arial" pitchFamily="-104" charset="0"/>
              <a:ea typeface="ＭＳ Ｐゴシック" pitchFamily="-104" charset="-128"/>
              <a:cs typeface="ＭＳ Ｐゴシック" pitchFamily="-104" charset="-128"/>
            </a:endParaRPr>
          </a:p>
          <a:p>
            <a:pPr eaLnBrk="1" hangingPunct="1">
              <a:buFontTx/>
              <a:buNone/>
            </a:pPr>
            <a:endParaRPr lang="en-US" sz="2200">
              <a:latin typeface="Arial" pitchFamily="-104" charset="0"/>
              <a:ea typeface="ＭＳ Ｐゴシック" pitchFamily="-104" charset="-128"/>
              <a:cs typeface="ＭＳ Ｐゴシック" pitchFamily="-104" charset="-128"/>
            </a:endParaRPr>
          </a:p>
          <a:p>
            <a:pPr eaLnBrk="1" hangingPunct="1">
              <a:buFontTx/>
              <a:buNone/>
            </a:pPr>
            <a:endParaRPr lang="en-US" sz="2400">
              <a:latin typeface="Arial" pitchFamily="-104" charset="0"/>
              <a:ea typeface="ＭＳ Ｐゴシック" pitchFamily="-104" charset="-128"/>
              <a:cs typeface="ＭＳ Ｐゴシック" pitchFamily="-104" charset="-128"/>
            </a:endParaRPr>
          </a:p>
          <a:p>
            <a:pPr eaLnBrk="1" hangingPunct="1">
              <a:buFontTx/>
              <a:buNone/>
            </a:pPr>
            <a:endParaRPr lang="en-US" sz="2400">
              <a:latin typeface="Arial" pitchFamily="-104" charset="0"/>
              <a:ea typeface="ＭＳ Ｐゴシック" pitchFamily="-104" charset="-128"/>
              <a:cs typeface="ＭＳ Ｐゴシック" pitchFamily="-104" charset="-128"/>
            </a:endParaRPr>
          </a:p>
          <a:p>
            <a:pPr eaLnBrk="1" hangingPunct="1">
              <a:buFontTx/>
              <a:buNone/>
            </a:pPr>
            <a:endParaRPr lang="en-US" sz="1200">
              <a:latin typeface="Arial" pitchFamily="-104" charset="0"/>
              <a:ea typeface="ＭＳ Ｐゴシック" pitchFamily="-104" charset="-128"/>
              <a:cs typeface="ＭＳ Ｐゴシック" pitchFamily="-104" charset="-128"/>
            </a:endParaRPr>
          </a:p>
          <a:p>
            <a:pPr eaLnBrk="1" hangingPunct="1">
              <a:spcBef>
                <a:spcPct val="0"/>
              </a:spcBef>
              <a:buFontTx/>
              <a:buNone/>
            </a:pPr>
            <a:r>
              <a:rPr lang="en-US" sz="1400">
                <a:latin typeface="Arial" pitchFamily="-104" charset="0"/>
                <a:ea typeface="ＭＳ Ｐゴシック" pitchFamily="-104" charset="-128"/>
                <a:cs typeface="ＭＳ Ｐゴシック" pitchFamily="-104" charset="-128"/>
              </a:rPr>
              <a:t>			</a:t>
            </a:r>
          </a:p>
          <a:p>
            <a:pPr eaLnBrk="1" hangingPunct="1">
              <a:spcBef>
                <a:spcPct val="0"/>
              </a:spcBef>
              <a:buFontTx/>
              <a:buNone/>
            </a:pPr>
            <a:r>
              <a:rPr lang="en-US" sz="1400">
                <a:latin typeface="Arial" pitchFamily="-104" charset="0"/>
                <a:ea typeface="ＭＳ Ｐゴシック" pitchFamily="-104" charset="-128"/>
                <a:cs typeface="ＭＳ Ｐゴシック" pitchFamily="-104" charset="-128"/>
              </a:rPr>
              <a:t>			Ramadan feast		Venezualan Indigenous gathering</a:t>
            </a:r>
          </a:p>
          <a:p>
            <a:pPr algn="ctr" eaLnBrk="1" hangingPunct="1">
              <a:spcBef>
                <a:spcPct val="0"/>
              </a:spcBef>
              <a:buFontTx/>
              <a:buNone/>
            </a:pPr>
            <a:r>
              <a:rPr lang="en-US" sz="1400">
                <a:latin typeface="Arial" pitchFamily="-104" charset="0"/>
                <a:ea typeface="ＭＳ Ｐゴシック" pitchFamily="-104" charset="-128"/>
                <a:cs typeface="ＭＳ Ｐゴシック" pitchFamily="-104" charset="-128"/>
              </a:rPr>
              <a:t>							 Theo Notaras Multicultural Centre</a:t>
            </a:r>
            <a:endParaRPr lang="en-US" sz="1400" b="1">
              <a:latin typeface="Arial" pitchFamily="-104" charset="0"/>
              <a:ea typeface="ＭＳ Ｐゴシック" pitchFamily="-104" charset="-128"/>
              <a:cs typeface="ＭＳ Ｐゴシック" pitchFamily="-104" charset="-128"/>
            </a:endParaRPr>
          </a:p>
          <a:p>
            <a:pPr eaLnBrk="1" hangingPunct="1">
              <a:spcBef>
                <a:spcPts val="100"/>
              </a:spcBef>
              <a:buFontTx/>
              <a:buNone/>
            </a:pPr>
            <a:endParaRPr lang="en-US" sz="1200" b="1">
              <a:latin typeface="Arial" pitchFamily="-104" charset="0"/>
              <a:ea typeface="ＭＳ Ｐゴシック" pitchFamily="-104" charset="-128"/>
              <a:cs typeface="ＭＳ Ｐゴシック" pitchFamily="-104" charset="-128"/>
            </a:endParaRPr>
          </a:p>
          <a:p>
            <a:pPr eaLnBrk="1" hangingPunct="1">
              <a:spcBef>
                <a:spcPts val="100"/>
              </a:spcBef>
              <a:buFontTx/>
              <a:buNone/>
            </a:pPr>
            <a:r>
              <a:rPr lang="en-US" sz="2000" b="1">
                <a:latin typeface="Arial" pitchFamily="-104" charset="0"/>
                <a:ea typeface="ＭＳ Ｐゴシック" pitchFamily="-104" charset="-128"/>
                <a:cs typeface="ＭＳ Ｐゴシック" pitchFamily="-104" charset="-128"/>
              </a:rPr>
              <a:t>Clubs:	</a:t>
            </a:r>
            <a:r>
              <a:rPr lang="en-US" sz="2000">
                <a:latin typeface="Arial" pitchFamily="-104" charset="0"/>
                <a:ea typeface="ＭＳ Ｐゴシック" pitchFamily="-104" charset="-128"/>
                <a:cs typeface="ＭＳ Ｐゴシック" pitchFamily="-104" charset="-128"/>
              </a:rPr>
              <a:t>Larger/older groups: </a:t>
            </a:r>
            <a:r>
              <a:rPr lang="en-US" sz="1900">
                <a:latin typeface="Arial" pitchFamily="-104" charset="0"/>
                <a:ea typeface="ＭＳ Ｐゴシック" pitchFamily="-104" charset="-128"/>
                <a:cs typeface="ＭＳ Ｐゴシック" pitchFamily="-104" charset="-128"/>
              </a:rPr>
              <a:t>eg Croatian, Greek, Italian, Polish, Vietnamese ...</a:t>
            </a:r>
          </a:p>
          <a:p>
            <a:pPr eaLnBrk="1" hangingPunct="1">
              <a:buFontTx/>
              <a:buNone/>
            </a:pPr>
            <a:r>
              <a:rPr lang="en-US" sz="1600" i="1">
                <a:latin typeface="Arial" pitchFamily="-104" charset="0"/>
                <a:ea typeface="ＭＳ Ｐゴシック" pitchFamily="-104" charset="-128"/>
                <a:cs typeface="ＭＳ Ｐゴシック" pitchFamily="-104" charset="-128"/>
              </a:rPr>
              <a:t>			</a:t>
            </a:r>
            <a:endParaRPr lang="en-US" sz="2000">
              <a:latin typeface="Arial" pitchFamily="-104" charset="0"/>
              <a:ea typeface="ＭＳ Ｐゴシック" pitchFamily="-104" charset="-128"/>
              <a:cs typeface="ＭＳ Ｐゴシック" pitchFamily="-104" charset="-128"/>
            </a:endParaRPr>
          </a:p>
          <a:p>
            <a:pPr eaLnBrk="1" hangingPunct="1">
              <a:buFontTx/>
              <a:buNone/>
            </a:pPr>
            <a:endParaRPr lang="en-US" sz="2000">
              <a:latin typeface="Arial" pitchFamily="-104" charset="0"/>
              <a:ea typeface="ＭＳ Ｐゴシック" pitchFamily="-104" charset="-128"/>
              <a:cs typeface="ＭＳ Ｐゴシック" pitchFamily="-104" charset="-128"/>
            </a:endParaRPr>
          </a:p>
          <a:p>
            <a:pPr eaLnBrk="1" hangingPunct="1">
              <a:buFontTx/>
              <a:buNone/>
            </a:pPr>
            <a:endParaRPr lang="en-US" sz="1200">
              <a:latin typeface="Arial" pitchFamily="-104" charset="0"/>
              <a:ea typeface="ＭＳ Ｐゴシック" pitchFamily="-104" charset="-128"/>
              <a:cs typeface="ＭＳ Ｐゴシック" pitchFamily="-104" charset="-128"/>
            </a:endParaRPr>
          </a:p>
          <a:p>
            <a:pPr eaLnBrk="1" hangingPunct="1">
              <a:buFontTx/>
              <a:buNone/>
            </a:pPr>
            <a:endParaRPr lang="en-US" sz="2400" b="1">
              <a:latin typeface="Arial" pitchFamily="-104" charset="0"/>
              <a:ea typeface="ＭＳ Ｐゴシック" pitchFamily="-104" charset="-128"/>
              <a:cs typeface="ＭＳ Ｐゴシック" pitchFamily="-104" charset="-128"/>
            </a:endParaRPr>
          </a:p>
          <a:p>
            <a:pPr eaLnBrk="1" hangingPunct="1">
              <a:buFontTx/>
              <a:buNone/>
            </a:pPr>
            <a:endParaRPr lang="en-US" sz="2400">
              <a:latin typeface="Arial" pitchFamily="-104" charset="0"/>
              <a:ea typeface="ＭＳ Ｐゴシック" pitchFamily="-104" charset="-128"/>
              <a:cs typeface="ＭＳ Ｐゴシック" pitchFamily="-104" charset="-128"/>
            </a:endParaRPr>
          </a:p>
        </p:txBody>
      </p:sp>
      <p:pic>
        <p:nvPicPr>
          <p:cNvPr id="22533" name="Picture 12" descr="MATSIA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1752600"/>
            <a:ext cx="1538288" cy="2051050"/>
          </a:xfrm>
          <a:prstGeom prst="rect">
            <a:avLst/>
          </a:prstGeom>
          <a:noFill/>
          <a:ln w="9525">
            <a:noFill/>
            <a:miter lim="800000"/>
            <a:headEnd/>
            <a:tailEnd/>
          </a:ln>
        </p:spPr>
      </p:pic>
      <p:pic>
        <p:nvPicPr>
          <p:cNvPr id="22534" name="Picture 12" descr="Ramadan-MCCentre-Cba.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9863" y="1990725"/>
            <a:ext cx="3155950" cy="1773238"/>
          </a:xfrm>
          <a:prstGeom prst="rect">
            <a:avLst/>
          </a:prstGeom>
          <a:noFill/>
          <a:ln w="9525">
            <a:noFill/>
            <a:miter lim="800000"/>
            <a:headEnd/>
            <a:tailEnd/>
          </a:ln>
        </p:spPr>
      </p:pic>
      <p:pic>
        <p:nvPicPr>
          <p:cNvPr id="22535" name="Picture 14" descr="DSCF8119.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953000"/>
            <a:ext cx="2705100" cy="1652588"/>
          </a:xfrm>
          <a:prstGeom prst="rect">
            <a:avLst/>
          </a:prstGeom>
          <a:noFill/>
          <a:ln w="9525">
            <a:noFill/>
            <a:miter lim="800000"/>
            <a:headEnd/>
            <a:tailEnd/>
          </a:ln>
        </p:spPr>
      </p:pic>
      <p:pic>
        <p:nvPicPr>
          <p:cNvPr id="22536" name="Picture 15" descr="DSCF8120.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67000" y="5181600"/>
            <a:ext cx="969963" cy="1417638"/>
          </a:xfrm>
          <a:prstGeom prst="rect">
            <a:avLst/>
          </a:prstGeom>
          <a:noFill/>
          <a:ln w="9525">
            <a:noFill/>
            <a:miter lim="800000"/>
            <a:headEnd/>
            <a:tailEnd/>
          </a:ln>
        </p:spPr>
      </p:pic>
      <p:pic>
        <p:nvPicPr>
          <p:cNvPr id="22537" name="Picture 17" descr="1404425100413.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8000" y="1979613"/>
            <a:ext cx="2354263" cy="1577975"/>
          </a:xfrm>
          <a:prstGeom prst="rect">
            <a:avLst/>
          </a:prstGeom>
          <a:noFill/>
          <a:ln w="9525">
            <a:noFill/>
            <a:miter lim="800000"/>
            <a:headEnd/>
            <a:tailEnd/>
          </a:ln>
        </p:spPr>
      </p:pic>
      <p:pic>
        <p:nvPicPr>
          <p:cNvPr id="22538" name="Picture 18" descr="Venezualan-ACT.tiff"/>
          <p:cNvPicPr>
            <a:picLocks noChangeAspect="1"/>
          </p:cNvPicPr>
          <p:nvPr/>
        </p:nvPicPr>
        <p:blipFill>
          <a:blip r:embed="rId8"/>
          <a:srcRect/>
          <a:stretch>
            <a:fillRect/>
          </a:stretch>
        </p:blipFill>
        <p:spPr bwMode="auto">
          <a:xfrm>
            <a:off x="5410200" y="1981200"/>
            <a:ext cx="1917700" cy="1676400"/>
          </a:xfrm>
          <a:prstGeom prst="rect">
            <a:avLst/>
          </a:prstGeom>
          <a:noFill/>
          <a:ln w="9525">
            <a:noFill/>
            <a:miter lim="800000"/>
            <a:headEnd/>
            <a:tailEnd/>
          </a:ln>
        </p:spPr>
      </p:pic>
      <p:pic>
        <p:nvPicPr>
          <p:cNvPr id="22539" name="Picture 19" descr="hfs croatia.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38800" y="5181600"/>
            <a:ext cx="1417638" cy="1377950"/>
          </a:xfrm>
          <a:prstGeom prst="rect">
            <a:avLst/>
          </a:prstGeom>
          <a:noFill/>
          <a:ln w="9525">
            <a:noFill/>
            <a:miter lim="800000"/>
            <a:headEnd/>
            <a:tailEnd/>
          </a:ln>
        </p:spPr>
      </p:pic>
      <p:pic>
        <p:nvPicPr>
          <p:cNvPr id="22540" name="Picture 20" descr="images-1.jpeg"/>
          <p:cNvPicPr>
            <a:picLocks noChangeAspect="1"/>
          </p:cNvPicPr>
          <p:nvPr/>
        </p:nvPicPr>
        <p:blipFill>
          <a:blip r:embed="rId10"/>
          <a:srcRect/>
          <a:stretch>
            <a:fillRect/>
          </a:stretch>
        </p:blipFill>
        <p:spPr bwMode="auto">
          <a:xfrm>
            <a:off x="6858000" y="5181600"/>
            <a:ext cx="2286000" cy="1403350"/>
          </a:xfrm>
          <a:prstGeom prst="rect">
            <a:avLst/>
          </a:prstGeom>
          <a:noFill/>
          <a:ln w="9525">
            <a:noFill/>
            <a:miter lim="800000"/>
            <a:headEnd/>
            <a:tailEnd/>
          </a:ln>
        </p:spPr>
      </p:pic>
      <p:pic>
        <p:nvPicPr>
          <p:cNvPr id="22541" name="Picture 12" descr="Screen-Shot-2014-10-21-at-12.46.41-PM.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57600" y="5105400"/>
            <a:ext cx="2266950" cy="15049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0"/>
            <a:ext cx="8305800" cy="838200"/>
          </a:xfrm>
        </p:spPr>
        <p:txBody>
          <a:bodyPr/>
          <a:lstStyle/>
          <a:p>
            <a:pPr eaLnBrk="1" hangingPunct="1"/>
            <a:r>
              <a:rPr lang="en-US" sz="3200" b="1">
                <a:solidFill>
                  <a:srgbClr val="849E22"/>
                </a:solidFill>
                <a:latin typeface="Arial" charset="0"/>
              </a:rPr>
              <a:t>MultiCultural Festivals Popular </a:t>
            </a:r>
          </a:p>
        </p:txBody>
      </p:sp>
      <p:sp>
        <p:nvSpPr>
          <p:cNvPr id="30723" name="Content Placeholder 2"/>
          <p:cNvSpPr>
            <a:spLocks noGrp="1"/>
          </p:cNvSpPr>
          <p:nvPr>
            <p:ph idx="1"/>
          </p:nvPr>
        </p:nvSpPr>
        <p:spPr>
          <a:xfrm>
            <a:off x="2286000" y="685800"/>
            <a:ext cx="4953000" cy="5410201"/>
          </a:xfrm>
        </p:spPr>
        <p:txBody>
          <a:bodyPr/>
          <a:lstStyle/>
          <a:p>
            <a:pPr eaLnBrk="1" hangingPunct="1">
              <a:lnSpc>
                <a:spcPct val="90000"/>
              </a:lnSpc>
              <a:buFontTx/>
              <a:buNone/>
              <a:defRPr/>
            </a:pPr>
            <a:endParaRPr lang="en-AU" sz="2200" dirty="0"/>
          </a:p>
          <a:p>
            <a:pPr eaLnBrk="1" hangingPunct="1">
              <a:lnSpc>
                <a:spcPct val="90000"/>
              </a:lnSpc>
              <a:buFontTx/>
              <a:buNone/>
              <a:defRPr/>
            </a:pPr>
            <a:r>
              <a:rPr lang="en-AU" sz="2200" dirty="0"/>
              <a:t>Are festivals sufficient as an expression of cultural continuity?</a:t>
            </a:r>
            <a:endParaRPr lang="en-US" sz="2200" dirty="0">
              <a:solidFill>
                <a:schemeClr val="bg1">
                  <a:lumMod val="50000"/>
                </a:schemeClr>
              </a:solidFill>
            </a:endParaRPr>
          </a:p>
          <a:p>
            <a:pPr eaLnBrk="1" hangingPunct="1">
              <a:lnSpc>
                <a:spcPct val="90000"/>
              </a:lnSpc>
              <a:buFontTx/>
              <a:buNone/>
              <a:defRPr/>
            </a:pPr>
            <a:r>
              <a:rPr lang="en-AU" sz="2200" dirty="0"/>
              <a:t>Are multicultural festivals merely ‘displaced heritage’? </a:t>
            </a:r>
          </a:p>
          <a:p>
            <a:pPr eaLnBrk="1" hangingPunct="1">
              <a:lnSpc>
                <a:spcPct val="90000"/>
              </a:lnSpc>
              <a:buFontTx/>
              <a:buNone/>
              <a:defRPr/>
            </a:pPr>
            <a:r>
              <a:rPr lang="en-AU" sz="2200" dirty="0"/>
              <a:t>They do not replicate dates / seasons / reasons for traditional practice</a:t>
            </a:r>
          </a:p>
          <a:p>
            <a:pPr eaLnBrk="1" hangingPunct="1">
              <a:lnSpc>
                <a:spcPct val="90000"/>
              </a:lnSpc>
              <a:buFontTx/>
              <a:buNone/>
              <a:defRPr/>
            </a:pPr>
            <a:r>
              <a:rPr lang="en-AU" sz="2200" dirty="0"/>
              <a:t>Yet a chance to display traditions – still ‘living heritage’?</a:t>
            </a:r>
          </a:p>
          <a:p>
            <a:pPr eaLnBrk="1" hangingPunct="1">
              <a:lnSpc>
                <a:spcPct val="90000"/>
              </a:lnSpc>
              <a:buFontTx/>
              <a:buNone/>
              <a:defRPr/>
            </a:pPr>
            <a:r>
              <a:rPr lang="en-AU" sz="2200" dirty="0"/>
              <a:t>A chance to share with others: wider society, other diverse groups</a:t>
            </a:r>
          </a:p>
          <a:p>
            <a:pPr eaLnBrk="1" hangingPunct="1">
              <a:lnSpc>
                <a:spcPct val="90000"/>
              </a:lnSpc>
              <a:buFontTx/>
              <a:buNone/>
              <a:defRPr/>
            </a:pPr>
            <a:r>
              <a:rPr lang="en-AU" sz="2200" dirty="0">
                <a:solidFill>
                  <a:srgbClr val="FF0000"/>
                </a:solidFill>
              </a:rPr>
              <a:t>	Yet disconnected from place …</a:t>
            </a:r>
          </a:p>
          <a:p>
            <a:pPr lvl="1" eaLnBrk="1" hangingPunct="1">
              <a:buFontTx/>
              <a:buNone/>
              <a:defRPr/>
            </a:pPr>
            <a:endParaRPr lang="en-US" sz="2000" dirty="0">
              <a:solidFill>
                <a:schemeClr val="bg1">
                  <a:lumMod val="50000"/>
                </a:schemeClr>
              </a:solidFill>
            </a:endParaRPr>
          </a:p>
          <a:p>
            <a:pPr lvl="1" eaLnBrk="1" hangingPunct="1">
              <a:buFontTx/>
              <a:buNone/>
              <a:defRPr/>
            </a:pPr>
            <a:endParaRPr lang="en-US" sz="2000" dirty="0">
              <a:solidFill>
                <a:schemeClr val="bg1">
                  <a:lumMod val="50000"/>
                </a:schemeClr>
              </a:solidFill>
            </a:endParaRPr>
          </a:p>
          <a:p>
            <a:pPr lvl="8" algn="r">
              <a:buFontTx/>
              <a:buNone/>
              <a:defRPr/>
            </a:pPr>
            <a:endParaRPr lang="en-US" sz="1600" dirty="0">
              <a:solidFill>
                <a:schemeClr val="bg1">
                  <a:lumMod val="50000"/>
                </a:schemeClr>
              </a:solidFill>
            </a:endParaRPr>
          </a:p>
          <a:p>
            <a:pPr lvl="1" eaLnBrk="1" hangingPunct="1">
              <a:defRPr/>
            </a:pPr>
            <a:endParaRPr lang="en-US" sz="2400" dirty="0">
              <a:solidFill>
                <a:schemeClr val="bg1">
                  <a:lumMod val="50000"/>
                </a:schemeClr>
              </a:solidFill>
            </a:endParaRPr>
          </a:p>
          <a:p>
            <a:pPr lvl="7">
              <a:defRPr/>
            </a:pPr>
            <a:endParaRPr lang="en-US" sz="1600" dirty="0">
              <a:solidFill>
                <a:schemeClr val="bg1">
                  <a:lumMod val="50000"/>
                </a:schemeClr>
              </a:solidFill>
            </a:endParaRPr>
          </a:p>
        </p:txBody>
      </p:sp>
      <p:pic>
        <p:nvPicPr>
          <p:cNvPr id="20484" name="Content Placeholder 5" descr="Multicultural Festival_0.jpg"/>
          <p:cNvPicPr>
            <a:picLocks noChangeAspect="1"/>
          </p:cNvPicPr>
          <p:nvPr/>
        </p:nvPicPr>
        <p:blipFill>
          <a:blip r:embed="rId2" cstate="screen">
            <a:extLst>
              <a:ext uri="{28A0092B-C50C-407E-A947-70E740481C1C}">
                <a14:useLocalDpi xmlns:a14="http://schemas.microsoft.com/office/drawing/2010/main"/>
              </a:ext>
            </a:extLst>
          </a:blip>
          <a:srcRect l="-78667" r="-78667"/>
          <a:stretch>
            <a:fillRect/>
          </a:stretch>
        </p:blipFill>
        <p:spPr bwMode="auto">
          <a:xfrm>
            <a:off x="-1752599" y="2165279"/>
            <a:ext cx="5604520" cy="3184596"/>
          </a:xfrm>
          <a:prstGeom prst="rect">
            <a:avLst/>
          </a:prstGeom>
          <a:noFill/>
          <a:ln w="9525">
            <a:noFill/>
            <a:miter lim="800000"/>
            <a:headEnd/>
            <a:tailEnd/>
          </a:ln>
        </p:spPr>
      </p:pic>
      <p:pic>
        <p:nvPicPr>
          <p:cNvPr id="20485" name="Picture 7" descr="Par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34000"/>
            <a:ext cx="2286000" cy="1524000"/>
          </a:xfrm>
          <a:prstGeom prst="rect">
            <a:avLst/>
          </a:prstGeom>
          <a:noFill/>
          <a:ln w="9525">
            <a:noFill/>
            <a:miter lim="800000"/>
            <a:headEnd/>
            <a:tailEnd/>
          </a:ln>
        </p:spPr>
      </p:pic>
      <p:pic>
        <p:nvPicPr>
          <p:cNvPr id="20486" name="Picture 6" descr="India_in_City.jpg"/>
          <p:cNvPicPr>
            <a:picLocks noChangeAspect="1"/>
          </p:cNvPicPr>
          <p:nvPr/>
        </p:nvPicPr>
        <p:blipFill>
          <a:blip r:embed="rId4"/>
          <a:srcRect/>
          <a:stretch>
            <a:fillRect/>
          </a:stretch>
        </p:blipFill>
        <p:spPr bwMode="auto">
          <a:xfrm>
            <a:off x="4495800" y="5260975"/>
            <a:ext cx="2743200" cy="1597025"/>
          </a:xfrm>
          <a:prstGeom prst="rect">
            <a:avLst/>
          </a:prstGeom>
          <a:noFill/>
          <a:ln w="9525">
            <a:noFill/>
            <a:miter lim="800000"/>
            <a:headEnd/>
            <a:tailEnd/>
          </a:ln>
        </p:spPr>
      </p:pic>
      <p:pic>
        <p:nvPicPr>
          <p:cNvPr id="20487" name="Picture 7" descr="00751-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0" y="5151438"/>
            <a:ext cx="2276475" cy="1706562"/>
          </a:xfrm>
          <a:prstGeom prst="rect">
            <a:avLst/>
          </a:prstGeom>
          <a:noFill/>
          <a:ln w="9525">
            <a:noFill/>
            <a:miter lim="800000"/>
            <a:headEnd/>
            <a:tailEnd/>
          </a:ln>
        </p:spPr>
      </p:pic>
      <p:pic>
        <p:nvPicPr>
          <p:cNvPr id="20488" name="Picture 8" descr="images-6.jpeg"/>
          <p:cNvPicPr>
            <a:picLocks noChangeAspect="1"/>
          </p:cNvPicPr>
          <p:nvPr/>
        </p:nvPicPr>
        <p:blipFill>
          <a:blip r:embed="rId6"/>
          <a:srcRect/>
          <a:stretch>
            <a:fillRect/>
          </a:stretch>
        </p:blipFill>
        <p:spPr bwMode="auto">
          <a:xfrm>
            <a:off x="7419975" y="3771900"/>
            <a:ext cx="1736725" cy="1682750"/>
          </a:xfrm>
          <a:prstGeom prst="rect">
            <a:avLst/>
          </a:prstGeom>
          <a:noFill/>
          <a:ln w="9525">
            <a:noFill/>
            <a:miter lim="800000"/>
            <a:headEnd/>
            <a:tailEnd/>
          </a:ln>
        </p:spPr>
      </p:pic>
      <p:pic>
        <p:nvPicPr>
          <p:cNvPr id="20489" name="Picture 6" descr="Unknown-4.jpeg"/>
          <p:cNvPicPr>
            <a:picLocks noChangeAspect="1"/>
          </p:cNvPicPr>
          <p:nvPr/>
        </p:nvPicPr>
        <p:blipFill>
          <a:blip r:embed="rId7"/>
          <a:srcRect/>
          <a:stretch>
            <a:fillRect/>
          </a:stretch>
        </p:blipFill>
        <p:spPr bwMode="auto">
          <a:xfrm>
            <a:off x="7178675" y="5456238"/>
            <a:ext cx="1965325" cy="1401762"/>
          </a:xfrm>
          <a:prstGeom prst="rect">
            <a:avLst/>
          </a:prstGeom>
          <a:noFill/>
          <a:ln w="9525">
            <a:noFill/>
            <a:miter lim="800000"/>
            <a:headEnd/>
            <a:tailEnd/>
          </a:ln>
        </p:spPr>
      </p:pic>
      <p:pic>
        <p:nvPicPr>
          <p:cNvPr id="20490" name="Picture 9" descr="images-7.jpeg"/>
          <p:cNvPicPr>
            <a:picLocks noChangeAspect="1"/>
          </p:cNvPicPr>
          <p:nvPr/>
        </p:nvPicPr>
        <p:blipFill>
          <a:blip r:embed="rId8"/>
          <a:srcRect/>
          <a:stretch>
            <a:fillRect/>
          </a:stretch>
        </p:blipFill>
        <p:spPr bwMode="auto">
          <a:xfrm>
            <a:off x="0" y="838200"/>
            <a:ext cx="1708150" cy="1281113"/>
          </a:xfrm>
          <a:prstGeom prst="rect">
            <a:avLst/>
          </a:prstGeom>
          <a:noFill/>
          <a:ln w="9525">
            <a:noFill/>
            <a:miter lim="800000"/>
            <a:headEnd/>
            <a:tailEnd/>
          </a:ln>
        </p:spPr>
      </p:pic>
      <p:pic>
        <p:nvPicPr>
          <p:cNvPr id="20491" name="Picture 6" descr="City-of-Kalgoorlie-Boulder Multicultural-Festival-1.jpg"/>
          <p:cNvPicPr>
            <a:picLocks noChangeAspect="1"/>
          </p:cNvPicPr>
          <p:nvPr/>
        </p:nvPicPr>
        <p:blipFill>
          <a:blip r:embed="rId9"/>
          <a:srcRect/>
          <a:stretch>
            <a:fillRect/>
          </a:stretch>
        </p:blipFill>
        <p:spPr bwMode="auto">
          <a:xfrm>
            <a:off x="7239000" y="1803400"/>
            <a:ext cx="1905000" cy="1905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51520" y="0"/>
            <a:ext cx="8587680" cy="685800"/>
          </a:xfrm>
        </p:spPr>
        <p:txBody>
          <a:bodyPr/>
          <a:lstStyle/>
          <a:p>
            <a:pPr eaLnBrk="1" hangingPunct="1"/>
            <a:r>
              <a:rPr lang="en-AU" sz="2800" b="1" dirty="0">
                <a:solidFill>
                  <a:srgbClr val="5F931C"/>
                </a:solidFill>
                <a:latin typeface="Arial" pitchFamily="-104" charset="0"/>
                <a:ea typeface="ＭＳ Ｐゴシック" pitchFamily="-104" charset="-128"/>
                <a:cs typeface="ＭＳ Ｐゴシック" pitchFamily="-104" charset="-128"/>
              </a:rPr>
              <a:t>Sharing Migrant Living Culture with Change</a:t>
            </a:r>
          </a:p>
        </p:txBody>
      </p:sp>
      <p:sp>
        <p:nvSpPr>
          <p:cNvPr id="49155" name="Rectangle 3"/>
          <p:cNvSpPr>
            <a:spLocks noGrp="1" noChangeArrowheads="1"/>
          </p:cNvSpPr>
          <p:nvPr>
            <p:ph type="body" idx="1"/>
          </p:nvPr>
        </p:nvSpPr>
        <p:spPr>
          <a:xfrm>
            <a:off x="381000" y="762000"/>
            <a:ext cx="8458200" cy="5943600"/>
          </a:xfrm>
        </p:spPr>
        <p:txBody>
          <a:bodyPr/>
          <a:lstStyle/>
          <a:p>
            <a:pPr eaLnBrk="1" hangingPunct="1">
              <a:buFontTx/>
              <a:buNone/>
            </a:pPr>
            <a:r>
              <a:rPr lang="en-AU" sz="2200">
                <a:latin typeface="Arial" pitchFamily="-104" charset="0"/>
                <a:ea typeface="ＭＳ Ｐゴシック" pitchFamily="-104" charset="-128"/>
                <a:cs typeface="ＭＳ Ｐゴシック" pitchFamily="-104" charset="-128"/>
              </a:rPr>
              <a:t>Various government funded migration heritage projects, eg:</a:t>
            </a:r>
          </a:p>
          <a:p>
            <a:pPr algn="r" eaLnBrk="1" hangingPunct="1">
              <a:buFontTx/>
              <a:buNone/>
            </a:pPr>
            <a:r>
              <a:rPr lang="en-AU" sz="2400" b="1">
                <a:solidFill>
                  <a:srgbClr val="5F931C"/>
                </a:solidFill>
                <a:latin typeface="Arial" pitchFamily="-104" charset="0"/>
                <a:ea typeface="ＭＳ Ｐゴシック" pitchFamily="-104" charset="-128"/>
                <a:cs typeface="ＭＳ Ｐゴシック" pitchFamily="-104" charset="-128"/>
              </a:rPr>
              <a:t>New South Wales Migration Heritage Centre (Sydney)</a:t>
            </a:r>
          </a:p>
          <a:p>
            <a:pPr algn="r" eaLnBrk="1" hangingPunct="1">
              <a:buNone/>
            </a:pPr>
            <a:r>
              <a:rPr lang="en-AU" sz="1600">
                <a:latin typeface="Arial" pitchFamily="-104" charset="0"/>
                <a:ea typeface="ＭＳ Ｐゴシック" pitchFamily="-104" charset="-128"/>
                <a:cs typeface="ＭＳ Ｐゴシック" pitchFamily="-104" charset="-128"/>
              </a:rPr>
              <a:t>(www.migrationheritage.nsw.gov.au</a:t>
            </a:r>
            <a:r>
              <a:rPr lang="en-US" sz="1600">
                <a:latin typeface="Arial" pitchFamily="-104" charset="0"/>
                <a:ea typeface="ＭＳ Ｐゴシック" pitchFamily="-104" charset="-128"/>
                <a:cs typeface="ＭＳ Ｐゴシック" pitchFamily="-104" charset="-128"/>
              </a:rPr>
              <a:t>)</a:t>
            </a: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eaLnBrk="1" hangingPunct="1">
              <a:buFontTx/>
              <a:buNone/>
            </a:pPr>
            <a:r>
              <a:rPr lang="en-US" sz="2400" b="1">
                <a:solidFill>
                  <a:srgbClr val="5F931C"/>
                </a:solidFill>
                <a:latin typeface="Arial" pitchFamily="-104" charset="0"/>
                <a:ea typeface="ＭＳ Ｐゴシック" pitchFamily="-104" charset="-128"/>
                <a:cs typeface="ＭＳ Ｐゴシック" pitchFamily="-104" charset="-128"/>
              </a:rPr>
              <a:t>Immigration Museum – Museum Victoria (Melbourne)</a:t>
            </a:r>
          </a:p>
          <a:p>
            <a:pPr eaLnBrk="1" hangingPunct="1">
              <a:buNone/>
            </a:pPr>
            <a:r>
              <a:rPr lang="en-US" sz="1600" i="1">
                <a:latin typeface="Arial" pitchFamily="-104" charset="0"/>
                <a:ea typeface="ＭＳ Ｐゴシック" pitchFamily="-104" charset="-128"/>
                <a:cs typeface="ＭＳ Ｐゴシック" pitchFamily="-104" charset="-128"/>
              </a:rPr>
              <a:t>Immigrant Stories: </a:t>
            </a:r>
            <a:r>
              <a:rPr lang="en-US" sz="1600">
                <a:latin typeface="Arial" pitchFamily="-104" charset="0"/>
                <a:ea typeface="ＭＳ Ｐゴシック" pitchFamily="-104" charset="-128"/>
                <a:cs typeface="ＭＳ Ｐゴシック" pitchFamily="-104" charset="-128"/>
              </a:rPr>
              <a:t>	(</a:t>
            </a:r>
            <a:r>
              <a:rPr lang="en-US" sz="1600"/>
              <a:t>https://museumvictoria.com.au/immigrationmuseum/)</a:t>
            </a:r>
            <a:endParaRPr lang="en-US" sz="1600">
              <a:latin typeface="Arial" pitchFamily="-104" charset="0"/>
              <a:ea typeface="ＭＳ Ｐゴシック" pitchFamily="-104" charset="-128"/>
              <a:cs typeface="ＭＳ Ｐゴシック" pitchFamily="-104" charset="-128"/>
            </a:endParaRPr>
          </a:p>
          <a:p>
            <a:pPr algn="r" eaLnBrk="1" hangingPunct="1">
              <a:buFontTx/>
              <a:buNone/>
            </a:pPr>
            <a:r>
              <a:rPr lang="en-US" sz="1600"/>
              <a:t>Jose Alonso and Gaston Arias …Two men who left the political turmoil of their beloved homelands to migrate to Australia. Yet their experiences could not be more different </a:t>
            </a:r>
          </a:p>
          <a:p>
            <a:pPr algn="ctr" eaLnBrk="1" hangingPunct="1">
              <a:buFontTx/>
              <a:buNone/>
            </a:pPr>
            <a:r>
              <a:rPr lang="en-US" sz="1600">
                <a:latin typeface="Arial" pitchFamily="-104" charset="0"/>
                <a:ea typeface="ＭＳ Ｐゴシック" pitchFamily="-104" charset="-128"/>
                <a:cs typeface="ＭＳ Ｐゴシック" pitchFamily="-104" charset="-128"/>
              </a:rPr>
              <a:t>The Eid brothers come to Melbourne from Lebanon</a:t>
            </a:r>
          </a:p>
          <a:p>
            <a:pPr algn="r" eaLnBrk="1" hangingPunct="1">
              <a:buFontTx/>
              <a:buNone/>
            </a:pPr>
            <a:r>
              <a:rPr lang="en-US" sz="2400" b="1">
                <a:solidFill>
                  <a:srgbClr val="5F931C"/>
                </a:solidFill>
                <a:latin typeface="Arial" pitchFamily="-104" charset="0"/>
                <a:ea typeface="ＭＳ Ｐゴシック" pitchFamily="-104" charset="-128"/>
                <a:cs typeface="ＭＳ Ｐゴシック" pitchFamily="-104" charset="-128"/>
              </a:rPr>
              <a:t>Migration Museum, Adelaide</a:t>
            </a:r>
          </a:p>
          <a:p>
            <a:pPr algn="r" eaLnBrk="1" hangingPunct="1">
              <a:buFontTx/>
              <a:buNone/>
            </a:pPr>
            <a:r>
              <a:rPr lang="en-US" sz="1600" b="1">
                <a:solidFill>
                  <a:schemeClr val="tx1">
                    <a:lumMod val="65000"/>
                    <a:lumOff val="35000"/>
                  </a:schemeClr>
                </a:solidFill>
                <a:latin typeface="Arial" pitchFamily="-104" charset="0"/>
                <a:ea typeface="ＭＳ Ｐゴシック" pitchFamily="-104" charset="-128"/>
                <a:cs typeface="ＭＳ Ｐゴシック" pitchFamily="-104" charset="-128"/>
              </a:rPr>
              <a:t>(http://migration.history.sa.gov.au)</a:t>
            </a:r>
          </a:p>
          <a:p>
            <a:pPr algn="r" eaLnBrk="1" hangingPunct="1">
              <a:buFontTx/>
              <a:buNone/>
            </a:pPr>
            <a:r>
              <a:rPr lang="en-US" sz="1600"/>
              <a:t>OzAsia 2013</a:t>
            </a:r>
            <a:r>
              <a:rPr lang="en-US" sz="1600" i="1"/>
              <a:t>As part of the OzAsia festival </a:t>
            </a:r>
          </a:p>
          <a:p>
            <a:pPr algn="r" eaLnBrk="1" hangingPunct="1">
              <a:buFontTx/>
              <a:buNone/>
            </a:pPr>
            <a:r>
              <a:rPr lang="en-US" sz="1600" i="1"/>
              <a:t>we explored the various traditions </a:t>
            </a:r>
          </a:p>
          <a:p>
            <a:pPr algn="r" eaLnBrk="1" hangingPunct="1">
              <a:buFontTx/>
              <a:buNone/>
            </a:pPr>
            <a:r>
              <a:rPr lang="en-US" sz="1600" i="1"/>
              <a:t>associated with weddings in Malaysia. </a:t>
            </a:r>
            <a:endParaRPr lang="en-US" sz="1600" b="1">
              <a:solidFill>
                <a:schemeClr val="tx1">
                  <a:lumMod val="65000"/>
                  <a:lumOff val="35000"/>
                </a:schemeClr>
              </a:solidFill>
              <a:latin typeface="Arial" pitchFamily="-104" charset="0"/>
              <a:ea typeface="ＭＳ Ｐゴシック" pitchFamily="-104" charset="-128"/>
              <a:cs typeface="ＭＳ Ｐゴシック" pitchFamily="-104" charset="-128"/>
            </a:endParaRPr>
          </a:p>
          <a:p>
            <a:pPr algn="r" eaLnBrk="1" hangingPunct="1">
              <a:buFontTx/>
              <a:buNone/>
            </a:pPr>
            <a:endParaRPr lang="en-US" sz="20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algn="r" eaLnBrk="1" hangingPunct="1">
              <a:buFontTx/>
              <a:buNone/>
            </a:pPr>
            <a:endParaRPr lang="en-US" sz="1600">
              <a:latin typeface="Arial" pitchFamily="-104" charset="0"/>
              <a:ea typeface="ＭＳ Ｐゴシック" pitchFamily="-104" charset="-128"/>
              <a:cs typeface="ＭＳ Ｐゴシック" pitchFamily="-104" charset="-128"/>
            </a:endParaRPr>
          </a:p>
          <a:p>
            <a:pPr eaLnBrk="1" hangingPunct="1">
              <a:buFontTx/>
              <a:buNone/>
            </a:pPr>
            <a:endParaRPr lang="en-AU" sz="1600">
              <a:latin typeface="Arial" pitchFamily="-104" charset="0"/>
              <a:ea typeface="ＭＳ Ｐゴシック" pitchFamily="-104" charset="-128"/>
              <a:cs typeface="ＭＳ Ｐゴシック" pitchFamily="-104" charset="-128"/>
            </a:endParaRPr>
          </a:p>
          <a:p>
            <a:pPr eaLnBrk="1" hangingPunct="1">
              <a:buFontTx/>
              <a:buNone/>
            </a:pPr>
            <a:endParaRPr lang="en-AU" sz="3600">
              <a:latin typeface="Arial" pitchFamily="-104" charset="0"/>
              <a:ea typeface="ＭＳ Ｐゴシック" pitchFamily="-104" charset="-128"/>
              <a:cs typeface="ＭＳ Ｐゴシック" pitchFamily="-104" charset="-128"/>
            </a:endParaRPr>
          </a:p>
        </p:txBody>
      </p:sp>
      <p:pic>
        <p:nvPicPr>
          <p:cNvPr id="5" name="Picture 4" descr="NSW-Belongings.tiff"/>
          <p:cNvPicPr>
            <a:picLocks noChangeAspect="1"/>
          </p:cNvPicPr>
          <p:nvPr/>
        </p:nvPicPr>
        <p:blipFill>
          <a:blip r:embed="rId3"/>
          <a:stretch>
            <a:fillRect/>
          </a:stretch>
        </p:blipFill>
        <p:spPr>
          <a:xfrm>
            <a:off x="381000" y="1676400"/>
            <a:ext cx="1469390" cy="1436370"/>
          </a:xfrm>
          <a:prstGeom prst="rect">
            <a:avLst/>
          </a:prstGeom>
        </p:spPr>
      </p:pic>
      <p:pic>
        <p:nvPicPr>
          <p:cNvPr id="6" name="Picture 5" descr="NSW-Moving.tiff"/>
          <p:cNvPicPr>
            <a:picLocks noChangeAspect="1"/>
          </p:cNvPicPr>
          <p:nvPr/>
        </p:nvPicPr>
        <p:blipFill>
          <a:blip r:embed="rId4"/>
          <a:stretch>
            <a:fillRect/>
          </a:stretch>
        </p:blipFill>
        <p:spPr>
          <a:xfrm>
            <a:off x="1963421" y="1676400"/>
            <a:ext cx="1774825" cy="1560195"/>
          </a:xfrm>
          <a:prstGeom prst="rect">
            <a:avLst/>
          </a:prstGeom>
        </p:spPr>
      </p:pic>
      <p:pic>
        <p:nvPicPr>
          <p:cNvPr id="7" name="Picture 6" descr="NSW-Cambodiea.tiff"/>
          <p:cNvPicPr>
            <a:picLocks noChangeAspect="1"/>
          </p:cNvPicPr>
          <p:nvPr/>
        </p:nvPicPr>
        <p:blipFill>
          <a:blip r:embed="rId5"/>
          <a:stretch>
            <a:fillRect/>
          </a:stretch>
        </p:blipFill>
        <p:spPr>
          <a:xfrm>
            <a:off x="3738246" y="1644650"/>
            <a:ext cx="1576070" cy="1468120"/>
          </a:xfrm>
          <a:prstGeom prst="rect">
            <a:avLst/>
          </a:prstGeom>
        </p:spPr>
      </p:pic>
      <p:pic>
        <p:nvPicPr>
          <p:cNvPr id="10" name="Picture 9" descr="Vic-LatAm.tiff"/>
          <p:cNvPicPr>
            <a:picLocks noChangeAspect="1"/>
          </p:cNvPicPr>
          <p:nvPr/>
        </p:nvPicPr>
        <p:blipFill>
          <a:blip r:embed="rId6"/>
          <a:stretch>
            <a:fillRect/>
          </a:stretch>
        </p:blipFill>
        <p:spPr>
          <a:xfrm>
            <a:off x="152400" y="3810000"/>
            <a:ext cx="825500" cy="939800"/>
          </a:xfrm>
          <a:prstGeom prst="rect">
            <a:avLst/>
          </a:prstGeom>
        </p:spPr>
      </p:pic>
      <p:pic>
        <p:nvPicPr>
          <p:cNvPr id="11" name="Picture 10" descr="thumbnail.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 y="4749800"/>
            <a:ext cx="2262188" cy="1471613"/>
          </a:xfrm>
          <a:prstGeom prst="rect">
            <a:avLst/>
          </a:prstGeom>
        </p:spPr>
      </p:pic>
      <p:pic>
        <p:nvPicPr>
          <p:cNvPr id="12" name="Picture 11" descr="3_weddings_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14588" y="5231130"/>
            <a:ext cx="2438400" cy="16268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0"/>
            <a:ext cx="8229600" cy="762000"/>
          </a:xfrm>
        </p:spPr>
        <p:txBody>
          <a:bodyPr/>
          <a:lstStyle/>
          <a:p>
            <a:pPr eaLnBrk="1" hangingPunct="1"/>
            <a:r>
              <a:rPr lang="en-US" sz="2800" b="1" dirty="0">
                <a:solidFill>
                  <a:srgbClr val="5F931C"/>
                </a:solidFill>
                <a:latin typeface="Arial" pitchFamily="-104" charset="0"/>
                <a:ea typeface="ＭＳ Ｐゴシック" pitchFamily="-104" charset="-128"/>
                <a:cs typeface="ＭＳ Ｐゴシック" pitchFamily="-104" charset="-128"/>
              </a:rPr>
              <a:t>Sharing and Understanding Migrant Heritage</a:t>
            </a:r>
          </a:p>
        </p:txBody>
      </p:sp>
      <p:sp>
        <p:nvSpPr>
          <p:cNvPr id="41987" name="Content Placeholder 2"/>
          <p:cNvSpPr>
            <a:spLocks noGrp="1"/>
          </p:cNvSpPr>
          <p:nvPr>
            <p:ph idx="1"/>
          </p:nvPr>
        </p:nvSpPr>
        <p:spPr>
          <a:xfrm>
            <a:off x="228600" y="773430"/>
            <a:ext cx="8686800" cy="4560570"/>
          </a:xfrm>
        </p:spPr>
        <p:txBody>
          <a:bodyPr/>
          <a:lstStyle/>
          <a:p>
            <a:pPr eaLnBrk="1" hangingPunct="1">
              <a:buFont typeface="Arial" charset="0"/>
              <a:buNone/>
              <a:defRPr/>
            </a:pPr>
            <a:r>
              <a:rPr lang="en-US" sz="1900" b="1" dirty="0" err="1">
                <a:solidFill>
                  <a:schemeClr val="tx1">
                    <a:lumMod val="65000"/>
                    <a:lumOff val="35000"/>
                  </a:schemeClr>
                </a:solidFill>
              </a:rPr>
              <a:t>Illawarra</a:t>
            </a:r>
            <a:r>
              <a:rPr lang="en-US" sz="1900" b="1" dirty="0">
                <a:solidFill>
                  <a:schemeClr val="tx1">
                    <a:lumMod val="65000"/>
                    <a:lumOff val="35000"/>
                  </a:schemeClr>
                </a:solidFill>
              </a:rPr>
              <a:t> Migrant Heritage Project at industrial city Wollongong (NSW)</a:t>
            </a:r>
          </a:p>
          <a:p>
            <a:pPr eaLnBrk="1" hangingPunct="1">
              <a:buNone/>
              <a:defRPr/>
            </a:pPr>
            <a:r>
              <a:rPr lang="en-US" sz="1900" dirty="0">
                <a:solidFill>
                  <a:schemeClr val="tx1">
                    <a:lumMod val="65000"/>
                    <a:lumOff val="35000"/>
                  </a:schemeClr>
                </a:solidFill>
              </a:rPr>
              <a:t>Suggesting to NESB migrant groups things they can do to understand and share their heritage</a:t>
            </a:r>
            <a:r>
              <a:rPr lang="en-US" sz="1900" b="1" dirty="0">
                <a:solidFill>
                  <a:schemeClr val="tx1">
                    <a:lumMod val="65000"/>
                    <a:lumOff val="35000"/>
                  </a:schemeClr>
                </a:solidFill>
              </a:rPr>
              <a:t>:</a:t>
            </a:r>
          </a:p>
          <a:p>
            <a:pPr lvl="1" eaLnBrk="1" hangingPunct="1">
              <a:buFont typeface="Arial" charset="0"/>
              <a:buNone/>
              <a:defRPr/>
            </a:pPr>
            <a:r>
              <a:rPr lang="en-US" sz="1600" dirty="0">
                <a:solidFill>
                  <a:schemeClr val="tx1">
                    <a:lumMod val="65000"/>
                    <a:lumOff val="35000"/>
                  </a:schemeClr>
                </a:solidFill>
              </a:rPr>
              <a:t>Keep and create records</a:t>
            </a:r>
          </a:p>
          <a:p>
            <a:pPr lvl="1" eaLnBrk="1" hangingPunct="1">
              <a:buFont typeface="Arial" charset="0"/>
              <a:buNone/>
              <a:defRPr/>
            </a:pPr>
            <a:r>
              <a:rPr lang="en-US" sz="1600" dirty="0">
                <a:solidFill>
                  <a:schemeClr val="tx1">
                    <a:lumMod val="65000"/>
                    <a:lumOff val="35000"/>
                  </a:schemeClr>
                </a:solidFill>
              </a:rPr>
              <a:t>Write captions for photos</a:t>
            </a:r>
          </a:p>
          <a:p>
            <a:pPr lvl="1" eaLnBrk="1" hangingPunct="1">
              <a:buFont typeface="Arial" charset="0"/>
              <a:buNone/>
              <a:defRPr/>
            </a:pPr>
            <a:r>
              <a:rPr lang="en-US" sz="1600" dirty="0">
                <a:solidFill>
                  <a:schemeClr val="tx1">
                    <a:lumMod val="65000"/>
                    <a:lumOff val="35000"/>
                  </a:schemeClr>
                </a:solidFill>
              </a:rPr>
              <a:t>Make sketches from memory</a:t>
            </a:r>
          </a:p>
          <a:p>
            <a:pPr lvl="1" eaLnBrk="1" hangingPunct="1">
              <a:buFont typeface="Arial" charset="0"/>
              <a:buNone/>
              <a:defRPr/>
            </a:pPr>
            <a:r>
              <a:rPr lang="en-US" sz="1600" dirty="0">
                <a:solidFill>
                  <a:schemeClr val="tx1">
                    <a:lumMod val="65000"/>
                    <a:lumOff val="35000"/>
                  </a:schemeClr>
                </a:solidFill>
              </a:rPr>
              <a:t>Research family history of migration</a:t>
            </a:r>
          </a:p>
          <a:p>
            <a:pPr lvl="1" eaLnBrk="1" hangingPunct="1">
              <a:buFont typeface="Arial" charset="0"/>
              <a:buNone/>
              <a:defRPr/>
            </a:pPr>
            <a:r>
              <a:rPr lang="en-US" sz="1600" dirty="0">
                <a:solidFill>
                  <a:schemeClr val="tx1">
                    <a:lumMod val="65000"/>
                    <a:lumOff val="35000"/>
                  </a:schemeClr>
                </a:solidFill>
              </a:rPr>
              <a:t>Compile family trees, chain migration trees and timelines</a:t>
            </a:r>
          </a:p>
          <a:p>
            <a:pPr lvl="1" eaLnBrk="1" hangingPunct="1">
              <a:buFont typeface="Arial" charset="0"/>
              <a:buNone/>
              <a:defRPr/>
            </a:pPr>
            <a:r>
              <a:rPr lang="en-US" sz="1600" dirty="0">
                <a:solidFill>
                  <a:schemeClr val="tx1">
                    <a:lumMod val="65000"/>
                    <a:lumOff val="35000"/>
                  </a:schemeClr>
                </a:solidFill>
              </a:rPr>
              <a:t>Group discussions about migration experience</a:t>
            </a:r>
          </a:p>
          <a:p>
            <a:pPr lvl="1" eaLnBrk="1" hangingPunct="1">
              <a:buFont typeface="Arial" charset="0"/>
              <a:buNone/>
              <a:defRPr/>
            </a:pPr>
            <a:r>
              <a:rPr lang="en-US" sz="1600" dirty="0">
                <a:solidFill>
                  <a:schemeClr val="tx1">
                    <a:lumMod val="65000"/>
                    <a:lumOff val="35000"/>
                  </a:schemeClr>
                </a:solidFill>
              </a:rPr>
              <a:t>Use websites</a:t>
            </a:r>
          </a:p>
          <a:p>
            <a:pPr lvl="1" eaLnBrk="1" hangingPunct="1">
              <a:buFont typeface="Arial" charset="0"/>
              <a:buNone/>
              <a:defRPr/>
            </a:pPr>
            <a:r>
              <a:rPr lang="en-US" sz="1600" dirty="0">
                <a:solidFill>
                  <a:schemeClr val="tx1">
                    <a:lumMod val="65000"/>
                    <a:lumOff val="35000"/>
                  </a:schemeClr>
                </a:solidFill>
              </a:rPr>
              <a:t>Research and record objects, traditions and places</a:t>
            </a:r>
          </a:p>
          <a:p>
            <a:pPr lvl="1" eaLnBrk="1" hangingPunct="1">
              <a:buFont typeface="Arial" charset="0"/>
              <a:buNone/>
              <a:defRPr/>
            </a:pPr>
            <a:r>
              <a:rPr lang="en-US" sz="1600" dirty="0">
                <a:solidFill>
                  <a:schemeClr val="tx1">
                    <a:lumMod val="65000"/>
                    <a:lumOff val="35000"/>
                  </a:schemeClr>
                </a:solidFill>
              </a:rPr>
              <a:t>Assess the significance of objects and places</a:t>
            </a:r>
          </a:p>
        </p:txBody>
      </p:sp>
      <p:sp>
        <p:nvSpPr>
          <p:cNvPr id="15" name="TextBox 14"/>
          <p:cNvSpPr txBox="1"/>
          <p:nvPr/>
        </p:nvSpPr>
        <p:spPr>
          <a:xfrm>
            <a:off x="6019800" y="1447800"/>
            <a:ext cx="2819400" cy="2554545"/>
          </a:xfrm>
          <a:prstGeom prst="rect">
            <a:avLst/>
          </a:prstGeom>
          <a:noFill/>
        </p:spPr>
        <p:txBody>
          <a:bodyPr wrap="square" rtlCol="0">
            <a:spAutoFit/>
          </a:bodyPr>
          <a:lstStyle/>
          <a:p>
            <a:r>
              <a:rPr lang="en-AU" sz="2000" dirty="0"/>
              <a:t>A guide provides questions on key themes: work, creating communities, and home and family, with suggestions on what evidence might support the story</a:t>
            </a:r>
          </a:p>
        </p:txBody>
      </p:sp>
      <p:pic>
        <p:nvPicPr>
          <p:cNvPr id="16" name="Picture 15" descr="Migration-mW-JP-5.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4050" y="4800600"/>
            <a:ext cx="3409950" cy="2057400"/>
          </a:xfrm>
          <a:prstGeom prst="rect">
            <a:avLst/>
          </a:prstGeom>
        </p:spPr>
      </p:pic>
      <p:pic>
        <p:nvPicPr>
          <p:cNvPr id="17" name="Picture 16" descr="Migration-MW-JP-4.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800" y="4789170"/>
            <a:ext cx="3486150" cy="2068830"/>
          </a:xfrm>
          <a:prstGeom prst="rect">
            <a:avLst/>
          </a:prstGeom>
        </p:spPr>
      </p:pic>
      <p:pic>
        <p:nvPicPr>
          <p:cNvPr id="18" name="Picture 17" descr="Migration-MW-JP-1.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625406"/>
            <a:ext cx="3623310" cy="22593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447800" y="152400"/>
            <a:ext cx="6248400" cy="762000"/>
          </a:xfrm>
        </p:spPr>
        <p:txBody>
          <a:bodyPr/>
          <a:lstStyle/>
          <a:p>
            <a:pPr eaLnBrk="1" hangingPunct="1"/>
            <a:br>
              <a:rPr lang="en-US" sz="3200" b="1">
                <a:solidFill>
                  <a:srgbClr val="5F931C"/>
                </a:solidFill>
              </a:rPr>
            </a:br>
            <a:r>
              <a:rPr lang="en-US" sz="3200" b="1">
                <a:solidFill>
                  <a:srgbClr val="5F931C"/>
                </a:solidFill>
              </a:rPr>
              <a:t>Issues for Migrant Heritage </a:t>
            </a:r>
            <a:br>
              <a:rPr lang="en-US" sz="3200" b="1">
                <a:solidFill>
                  <a:srgbClr val="5F931C"/>
                </a:solidFill>
              </a:rPr>
            </a:br>
            <a:endParaRPr lang="en-US" sz="3200" b="1">
              <a:solidFill>
                <a:srgbClr val="FF0000"/>
              </a:solidFill>
            </a:endParaRPr>
          </a:p>
        </p:txBody>
      </p:sp>
      <p:sp>
        <p:nvSpPr>
          <p:cNvPr id="26627" name="Content Placeholder 2"/>
          <p:cNvSpPr>
            <a:spLocks noGrp="1"/>
          </p:cNvSpPr>
          <p:nvPr>
            <p:ph idx="1"/>
          </p:nvPr>
        </p:nvSpPr>
        <p:spPr>
          <a:xfrm>
            <a:off x="2362200" y="914400"/>
            <a:ext cx="4419600" cy="5943600"/>
          </a:xfrm>
        </p:spPr>
        <p:txBody>
          <a:bodyPr/>
          <a:lstStyle/>
          <a:p>
            <a:pPr algn="ctr" eaLnBrk="1" hangingPunct="1">
              <a:buFont typeface="Arial" charset="0"/>
              <a:buNone/>
              <a:defRPr/>
            </a:pPr>
            <a:r>
              <a:rPr lang="en-US" sz="2200">
                <a:solidFill>
                  <a:schemeClr val="bg2">
                    <a:lumMod val="75000"/>
                  </a:schemeClr>
                </a:solidFill>
              </a:rPr>
              <a:t>‘Heritage identification’ is acknowledging what we value from our past and present culture/s</a:t>
            </a:r>
          </a:p>
          <a:p>
            <a:pPr algn="ctr" eaLnBrk="1" hangingPunct="1">
              <a:buFont typeface="Arial" charset="0"/>
              <a:buNone/>
              <a:defRPr/>
            </a:pPr>
            <a:r>
              <a:rPr lang="en-US" sz="2200">
                <a:solidFill>
                  <a:schemeClr val="bg2">
                    <a:lumMod val="75000"/>
                  </a:schemeClr>
                </a:solidFill>
              </a:rPr>
              <a:t>Yet recognition is in separate systems (eg UNESCO):</a:t>
            </a:r>
          </a:p>
          <a:p>
            <a:pPr algn="ctr" eaLnBrk="1" hangingPunct="1">
              <a:buFont typeface="Arial" charset="0"/>
              <a:buNone/>
              <a:defRPr/>
            </a:pPr>
            <a:r>
              <a:rPr lang="en-US" sz="2200">
                <a:solidFill>
                  <a:schemeClr val="bg2">
                    <a:lumMod val="75000"/>
                  </a:schemeClr>
                </a:solidFill>
              </a:rPr>
              <a:t>Place and objects are separated into different statutory systems</a:t>
            </a:r>
          </a:p>
          <a:p>
            <a:pPr algn="ctr" eaLnBrk="1" hangingPunct="1">
              <a:buFont typeface="Arial" charset="0"/>
              <a:buNone/>
              <a:defRPr/>
            </a:pPr>
            <a:r>
              <a:rPr lang="en-US" sz="2200">
                <a:solidFill>
                  <a:schemeClr val="bg2">
                    <a:lumMod val="75000"/>
                  </a:schemeClr>
                </a:solidFill>
              </a:rPr>
              <a:t>Places are separated into ‘natural’ and ‘cultural’, and into Indigenous and </a:t>
            </a:r>
          </a:p>
          <a:p>
            <a:pPr algn="ctr" eaLnBrk="1" hangingPunct="1">
              <a:buFont typeface="Arial" charset="0"/>
              <a:buNone/>
              <a:defRPr/>
            </a:pPr>
            <a:r>
              <a:rPr lang="en-US" sz="2200">
                <a:solidFill>
                  <a:schemeClr val="bg2">
                    <a:lumMod val="75000"/>
                  </a:schemeClr>
                </a:solidFill>
              </a:rPr>
              <a:t>non-Indigenous</a:t>
            </a:r>
          </a:p>
          <a:p>
            <a:pPr algn="ctr" eaLnBrk="1" hangingPunct="1">
              <a:buFont typeface="Arial" charset="0"/>
              <a:buNone/>
              <a:defRPr/>
            </a:pPr>
            <a:r>
              <a:rPr lang="en-US" sz="2200">
                <a:solidFill>
                  <a:schemeClr val="bg2">
                    <a:lumMod val="75000"/>
                  </a:schemeClr>
                </a:solidFill>
              </a:rPr>
              <a:t>Intangible is often not considered</a:t>
            </a:r>
          </a:p>
        </p:txBody>
      </p:sp>
      <p:pic>
        <p:nvPicPr>
          <p:cNvPr id="17412" name="Picture 4" descr="GumBlosso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20013" y="152400"/>
            <a:ext cx="1423987" cy="1779587"/>
          </a:xfrm>
          <a:prstGeom prst="rect">
            <a:avLst/>
          </a:prstGeom>
          <a:noFill/>
          <a:ln w="9525">
            <a:noFill/>
            <a:miter lim="800000"/>
            <a:headEnd/>
            <a:tailEnd/>
          </a:ln>
        </p:spPr>
      </p:pic>
      <p:pic>
        <p:nvPicPr>
          <p:cNvPr id="15" name="Picture 14" descr="V:NDance.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0390" y="5488940"/>
            <a:ext cx="2213610" cy="1369060"/>
          </a:xfrm>
          <a:prstGeom prst="rect">
            <a:avLst/>
          </a:prstGeom>
          <a:noFill/>
          <a:ln w="9525">
            <a:noFill/>
            <a:miter lim="800000"/>
            <a:headEnd/>
            <a:tailEnd/>
          </a:ln>
        </p:spPr>
      </p:pic>
      <p:pic>
        <p:nvPicPr>
          <p:cNvPr id="17" name="Picture 4" descr="008021---Snowy-River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2400"/>
            <a:ext cx="1482725" cy="2222500"/>
          </a:xfrm>
          <a:prstGeom prst="rect">
            <a:avLst/>
          </a:prstGeom>
          <a:noFill/>
          <a:ln w="9525">
            <a:noFill/>
            <a:miter lim="800000"/>
            <a:headEnd/>
            <a:tailEnd/>
          </a:ln>
        </p:spPr>
      </p:pic>
      <p:pic>
        <p:nvPicPr>
          <p:cNvPr id="18" name="Picture 9" descr="images-7.jpeg"/>
          <p:cNvPicPr>
            <a:picLocks noChangeAspect="1"/>
          </p:cNvPicPr>
          <p:nvPr/>
        </p:nvPicPr>
        <p:blipFill>
          <a:blip r:embed="rId5"/>
          <a:srcRect/>
          <a:stretch>
            <a:fillRect/>
          </a:stretch>
        </p:blipFill>
        <p:spPr bwMode="auto">
          <a:xfrm>
            <a:off x="0" y="5471160"/>
            <a:ext cx="1849120" cy="1386840"/>
          </a:xfrm>
          <a:prstGeom prst="rect">
            <a:avLst/>
          </a:prstGeom>
          <a:noFill/>
          <a:ln w="9525">
            <a:noFill/>
            <a:miter lim="800000"/>
            <a:headEnd/>
            <a:tailEnd/>
          </a:ln>
        </p:spPr>
      </p:pic>
      <p:pic>
        <p:nvPicPr>
          <p:cNvPr id="14" name="Picture 5" descr="St Nicholas Canberra F.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37437" y="2209800"/>
            <a:ext cx="1706563" cy="1549400"/>
          </a:xfrm>
          <a:prstGeom prst="rect">
            <a:avLst/>
          </a:prstGeom>
          <a:noFill/>
          <a:ln w="9525">
            <a:noFill/>
            <a:miter lim="800000"/>
            <a:headEnd/>
            <a:tailEnd/>
          </a:ln>
        </p:spPr>
      </p:pic>
      <p:pic>
        <p:nvPicPr>
          <p:cNvPr id="21" name="Picture 4" descr="New_Shiva_Gopuram.332150238_st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362200"/>
            <a:ext cx="1874838" cy="1289050"/>
          </a:xfrm>
          <a:prstGeom prst="rect">
            <a:avLst/>
          </a:prstGeom>
          <a:noFill/>
          <a:ln w="9525">
            <a:noFill/>
            <a:miter lim="800000"/>
            <a:headEnd/>
            <a:tailEnd/>
          </a:ln>
        </p:spPr>
      </p:pic>
      <p:pic>
        <p:nvPicPr>
          <p:cNvPr id="22" name="Picture 21" descr="SOH+Bridge.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581400"/>
            <a:ext cx="2320544" cy="1446784"/>
          </a:xfrm>
          <a:prstGeom prst="rect">
            <a:avLst/>
          </a:prstGeom>
        </p:spPr>
      </p:pic>
      <p:pic>
        <p:nvPicPr>
          <p:cNvPr id="23" name="Picture 22" descr="Woolshed.tif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3413" y="3733800"/>
            <a:ext cx="2410587" cy="1440180"/>
          </a:xfrm>
          <a:prstGeom prst="rect">
            <a:avLst/>
          </a:prstGeom>
        </p:spPr>
      </p:pic>
      <p:pic>
        <p:nvPicPr>
          <p:cNvPr id="24" name="Picture 23" descr="Boomerangs.tif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28800" y="5924550"/>
            <a:ext cx="1626870" cy="933450"/>
          </a:xfrm>
          <a:prstGeom prst="rect">
            <a:avLst/>
          </a:prstGeom>
        </p:spPr>
      </p:pic>
      <p:pic>
        <p:nvPicPr>
          <p:cNvPr id="26" name="Picture 25" descr="Teapot.tiff"/>
          <p:cNvPicPr>
            <a:picLocks noChangeAspect="1"/>
          </p:cNvPicPr>
          <p:nvPr/>
        </p:nvPicPr>
        <p:blipFill>
          <a:blip r:embed="rId11"/>
          <a:stretch>
            <a:fillRect/>
          </a:stretch>
        </p:blipFill>
        <p:spPr>
          <a:xfrm>
            <a:off x="5715000" y="5913120"/>
            <a:ext cx="990600" cy="9448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447800" y="152400"/>
            <a:ext cx="6248400" cy="1066800"/>
          </a:xfrm>
        </p:spPr>
        <p:txBody>
          <a:bodyPr/>
          <a:lstStyle/>
          <a:p>
            <a:pPr eaLnBrk="1" hangingPunct="1"/>
            <a:r>
              <a:rPr lang="en-US" sz="3200" b="1">
                <a:solidFill>
                  <a:srgbClr val="5F931C"/>
                </a:solidFill>
              </a:rPr>
              <a:t>Heritage as Living Culture</a:t>
            </a:r>
            <a:br>
              <a:rPr lang="en-US" sz="3200" b="1">
                <a:solidFill>
                  <a:srgbClr val="5F931C"/>
                </a:solidFill>
              </a:rPr>
            </a:br>
            <a:endParaRPr lang="en-US" sz="3200" b="1">
              <a:solidFill>
                <a:srgbClr val="FF0000"/>
              </a:solidFill>
            </a:endParaRPr>
          </a:p>
        </p:txBody>
      </p:sp>
      <p:sp>
        <p:nvSpPr>
          <p:cNvPr id="26627" name="Content Placeholder 2"/>
          <p:cNvSpPr>
            <a:spLocks noGrp="1"/>
          </p:cNvSpPr>
          <p:nvPr>
            <p:ph idx="1"/>
          </p:nvPr>
        </p:nvSpPr>
        <p:spPr>
          <a:xfrm>
            <a:off x="2514600" y="1066800"/>
            <a:ext cx="4267200" cy="5791200"/>
          </a:xfrm>
        </p:spPr>
        <p:txBody>
          <a:bodyPr/>
          <a:lstStyle/>
          <a:p>
            <a:pPr algn="ctr" eaLnBrk="1" hangingPunct="1">
              <a:buFont typeface="Arial" charset="0"/>
              <a:buNone/>
              <a:defRPr/>
            </a:pPr>
            <a:r>
              <a:rPr lang="en-US" sz="2200">
                <a:solidFill>
                  <a:schemeClr val="bg2">
                    <a:lumMod val="75000"/>
                  </a:schemeClr>
                </a:solidFill>
              </a:rPr>
              <a:t>For people do not separate their sense of culture, their heritage, their identity into different elements – </a:t>
            </a:r>
          </a:p>
          <a:p>
            <a:pPr algn="ctr" eaLnBrk="1" hangingPunct="1">
              <a:buFont typeface="Arial" charset="0"/>
              <a:buNone/>
              <a:defRPr/>
            </a:pPr>
            <a:r>
              <a:rPr lang="en-US" sz="2200">
                <a:solidFill>
                  <a:schemeClr val="bg2">
                    <a:lumMod val="75000"/>
                  </a:schemeClr>
                </a:solidFill>
              </a:rPr>
              <a:t>from grandma’s teapot to the food they cook, to their everyday idioms, to traditional festivals and the spaces where all this takes place …</a:t>
            </a:r>
          </a:p>
        </p:txBody>
      </p:sp>
      <p:pic>
        <p:nvPicPr>
          <p:cNvPr id="17412" name="Picture 4" descr="GumBlosso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1971" y="228600"/>
            <a:ext cx="1602029" cy="2002536"/>
          </a:xfrm>
          <a:prstGeom prst="rect">
            <a:avLst/>
          </a:prstGeom>
          <a:noFill/>
          <a:ln w="9525">
            <a:noFill/>
            <a:miter lim="800000"/>
            <a:headEnd/>
            <a:tailEnd/>
          </a:ln>
        </p:spPr>
      </p:pic>
      <p:pic>
        <p:nvPicPr>
          <p:cNvPr id="15" name="Picture 14" descr="V:NDance.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30390" y="5488940"/>
            <a:ext cx="2213610" cy="1369060"/>
          </a:xfrm>
          <a:prstGeom prst="rect">
            <a:avLst/>
          </a:prstGeom>
          <a:noFill/>
          <a:ln w="9525">
            <a:noFill/>
            <a:miter lim="800000"/>
            <a:headEnd/>
            <a:tailEnd/>
          </a:ln>
        </p:spPr>
      </p:pic>
      <p:pic>
        <p:nvPicPr>
          <p:cNvPr id="17" name="Picture 4" descr="008021---Snowy-River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2400"/>
            <a:ext cx="1482725" cy="2222500"/>
          </a:xfrm>
          <a:prstGeom prst="rect">
            <a:avLst/>
          </a:prstGeom>
          <a:noFill/>
          <a:ln w="9525">
            <a:noFill/>
            <a:miter lim="800000"/>
            <a:headEnd/>
            <a:tailEnd/>
          </a:ln>
        </p:spPr>
      </p:pic>
      <p:pic>
        <p:nvPicPr>
          <p:cNvPr id="18" name="Picture 9" descr="images-7.jpeg"/>
          <p:cNvPicPr>
            <a:picLocks noChangeAspect="1"/>
          </p:cNvPicPr>
          <p:nvPr/>
        </p:nvPicPr>
        <p:blipFill>
          <a:blip r:embed="rId5"/>
          <a:srcRect/>
          <a:stretch>
            <a:fillRect/>
          </a:stretch>
        </p:blipFill>
        <p:spPr bwMode="auto">
          <a:xfrm>
            <a:off x="0" y="5471160"/>
            <a:ext cx="1849120" cy="1386840"/>
          </a:xfrm>
          <a:prstGeom prst="rect">
            <a:avLst/>
          </a:prstGeom>
          <a:noFill/>
          <a:ln w="9525">
            <a:noFill/>
            <a:miter lim="800000"/>
            <a:headEnd/>
            <a:tailEnd/>
          </a:ln>
        </p:spPr>
      </p:pic>
      <p:pic>
        <p:nvPicPr>
          <p:cNvPr id="14" name="Picture 5" descr="St Nicholas Canberra F.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37437" y="2209800"/>
            <a:ext cx="1706563" cy="1549400"/>
          </a:xfrm>
          <a:prstGeom prst="rect">
            <a:avLst/>
          </a:prstGeom>
          <a:noFill/>
          <a:ln w="9525">
            <a:noFill/>
            <a:miter lim="800000"/>
            <a:headEnd/>
            <a:tailEnd/>
          </a:ln>
        </p:spPr>
      </p:pic>
      <p:pic>
        <p:nvPicPr>
          <p:cNvPr id="21" name="Picture 4" descr="New_Shiva_Gopuram.332150238_st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2362200"/>
            <a:ext cx="1874838" cy="1289050"/>
          </a:xfrm>
          <a:prstGeom prst="rect">
            <a:avLst/>
          </a:prstGeom>
          <a:noFill/>
          <a:ln w="9525">
            <a:noFill/>
            <a:miter lim="800000"/>
            <a:headEnd/>
            <a:tailEnd/>
          </a:ln>
        </p:spPr>
      </p:pic>
      <p:pic>
        <p:nvPicPr>
          <p:cNvPr id="22" name="Picture 21" descr="SOH+Bridge.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581400"/>
            <a:ext cx="2538095" cy="1582420"/>
          </a:xfrm>
          <a:prstGeom prst="rect">
            <a:avLst/>
          </a:prstGeom>
        </p:spPr>
      </p:pic>
      <p:pic>
        <p:nvPicPr>
          <p:cNvPr id="23" name="Picture 22" descr="Woolshed.tif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33413" y="3733800"/>
            <a:ext cx="2410587" cy="1440180"/>
          </a:xfrm>
          <a:prstGeom prst="rect">
            <a:avLst/>
          </a:prstGeom>
        </p:spPr>
      </p:pic>
      <p:pic>
        <p:nvPicPr>
          <p:cNvPr id="19" name="Picture 7" descr="6272126-3x2-940x62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72000" y="4419600"/>
            <a:ext cx="2387600" cy="1592580"/>
          </a:xfrm>
          <a:prstGeom prst="rect">
            <a:avLst/>
          </a:prstGeom>
          <a:noFill/>
          <a:ln w="9525">
            <a:noFill/>
            <a:miter lim="800000"/>
            <a:headEnd/>
            <a:tailEnd/>
          </a:ln>
        </p:spPr>
      </p:pic>
      <p:pic>
        <p:nvPicPr>
          <p:cNvPr id="20" name="Picture 19" descr="Boomerangs.tif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28800" y="5924550"/>
            <a:ext cx="1626870" cy="933450"/>
          </a:xfrm>
          <a:prstGeom prst="rect">
            <a:avLst/>
          </a:prstGeom>
        </p:spPr>
      </p:pic>
      <p:pic>
        <p:nvPicPr>
          <p:cNvPr id="27" name="Picture 26" descr="Cabramatta.tiff"/>
          <p:cNvPicPr>
            <a:picLocks noChangeAspect="1"/>
          </p:cNvPicPr>
          <p:nvPr/>
        </p:nvPicPr>
        <p:blipFill>
          <a:blip r:embed="rId12"/>
          <a:stretch>
            <a:fillRect/>
          </a:stretch>
        </p:blipFill>
        <p:spPr>
          <a:xfrm>
            <a:off x="2438400" y="4419600"/>
            <a:ext cx="2063750" cy="1535430"/>
          </a:xfrm>
          <a:prstGeom prst="rect">
            <a:avLst/>
          </a:prstGeom>
        </p:spPr>
      </p:pic>
      <p:pic>
        <p:nvPicPr>
          <p:cNvPr id="28" name="Picture 11" descr="cwa-biscuits-slices-ckbk-m.jpg"/>
          <p:cNvPicPr>
            <a:picLocks noChangeAspect="1"/>
          </p:cNvPicPr>
          <p:nvPr/>
        </p:nvPicPr>
        <p:blipFill>
          <a:blip r:embed="rId13"/>
          <a:srcRect/>
          <a:stretch>
            <a:fillRect/>
          </a:stretch>
        </p:blipFill>
        <p:spPr bwMode="auto">
          <a:xfrm>
            <a:off x="3429000" y="5854700"/>
            <a:ext cx="1270000" cy="1003300"/>
          </a:xfrm>
          <a:prstGeom prst="rect">
            <a:avLst/>
          </a:prstGeom>
          <a:noFill/>
          <a:ln w="9525">
            <a:noFill/>
            <a:miter lim="800000"/>
            <a:headEnd/>
            <a:tailEnd/>
          </a:ln>
        </p:spPr>
      </p:pic>
      <p:pic>
        <p:nvPicPr>
          <p:cNvPr id="29" name="Picture 28" descr="Teapot.tiff"/>
          <p:cNvPicPr>
            <a:picLocks noChangeAspect="1"/>
          </p:cNvPicPr>
          <p:nvPr/>
        </p:nvPicPr>
        <p:blipFill>
          <a:blip r:embed="rId14"/>
          <a:stretch>
            <a:fillRect/>
          </a:stretch>
        </p:blipFill>
        <p:spPr>
          <a:xfrm>
            <a:off x="5715000" y="5913120"/>
            <a:ext cx="990600" cy="9448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914400"/>
          </a:xfrm>
        </p:spPr>
        <p:txBody>
          <a:bodyPr/>
          <a:lstStyle/>
          <a:p>
            <a:pPr eaLnBrk="1" hangingPunct="1"/>
            <a:r>
              <a:rPr lang="en-US" sz="3200" b="1" dirty="0">
                <a:solidFill>
                  <a:srgbClr val="5F931C"/>
                </a:solidFill>
              </a:rPr>
              <a:t>Australia: a Place of Migration Heritages</a:t>
            </a:r>
          </a:p>
        </p:txBody>
      </p:sp>
      <p:sp>
        <p:nvSpPr>
          <p:cNvPr id="26627" name="Content Placeholder 2"/>
          <p:cNvSpPr>
            <a:spLocks noGrp="1"/>
          </p:cNvSpPr>
          <p:nvPr>
            <p:ph idx="1"/>
          </p:nvPr>
        </p:nvSpPr>
        <p:spPr>
          <a:xfrm>
            <a:off x="1371600" y="2209800"/>
            <a:ext cx="6553200" cy="3916363"/>
          </a:xfrm>
        </p:spPr>
        <p:txBody>
          <a:bodyPr/>
          <a:lstStyle/>
          <a:p>
            <a:pPr algn="ctr" eaLnBrk="1" hangingPunct="1">
              <a:buFont typeface="Arial" charset="0"/>
              <a:buNone/>
              <a:defRPr/>
            </a:pPr>
            <a:r>
              <a:rPr lang="en-US" sz="2800">
                <a:solidFill>
                  <a:schemeClr val="bg2">
                    <a:lumMod val="75000"/>
                  </a:schemeClr>
                </a:solidFill>
              </a:rPr>
              <a:t>Who we are – our Story</a:t>
            </a:r>
          </a:p>
          <a:p>
            <a:pPr algn="ctr" eaLnBrk="1" hangingPunct="1">
              <a:buFont typeface="Arial" charset="0"/>
              <a:buNone/>
              <a:defRPr/>
            </a:pPr>
            <a:r>
              <a:rPr lang="en-US" sz="2800">
                <a:solidFill>
                  <a:schemeClr val="bg2">
                    <a:lumMod val="75000"/>
                  </a:schemeClr>
                </a:solidFill>
              </a:rPr>
              <a:t>Most of us have left ‘place’ behind – transplanted to a new ‘Home’:</a:t>
            </a:r>
          </a:p>
          <a:p>
            <a:pPr algn="ctr" eaLnBrk="1" hangingPunct="1">
              <a:buFont typeface="Arial" charset="0"/>
              <a:buNone/>
              <a:defRPr/>
            </a:pPr>
            <a:r>
              <a:rPr lang="en-US" sz="2800">
                <a:solidFill>
                  <a:schemeClr val="bg2">
                    <a:lumMod val="75000"/>
                  </a:schemeClr>
                </a:solidFill>
              </a:rPr>
              <a:t>Displaced?</a:t>
            </a:r>
          </a:p>
        </p:txBody>
      </p:sp>
      <p:pic>
        <p:nvPicPr>
          <p:cNvPr id="17412" name="Picture 4" descr="GumBlosso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20013" y="2362200"/>
            <a:ext cx="1423987" cy="1779587"/>
          </a:xfrm>
          <a:prstGeom prst="rect">
            <a:avLst/>
          </a:prstGeom>
          <a:noFill/>
          <a:ln w="9525">
            <a:noFill/>
            <a:miter lim="800000"/>
            <a:headEnd/>
            <a:tailEnd/>
          </a:ln>
        </p:spPr>
      </p:pic>
      <p:pic>
        <p:nvPicPr>
          <p:cNvPr id="17413" name="Picture 13" descr="Sunbaker_maxdupain_nga76.54-cu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0435" y="778854"/>
            <a:ext cx="2514600" cy="1547813"/>
          </a:xfrm>
          <a:prstGeom prst="rect">
            <a:avLst/>
          </a:prstGeom>
          <a:noFill/>
          <a:ln w="9525">
            <a:noFill/>
            <a:miter lim="800000"/>
            <a:headEnd/>
            <a:tailEnd/>
          </a:ln>
        </p:spPr>
      </p:pic>
      <p:pic>
        <p:nvPicPr>
          <p:cNvPr id="17414" name="Picture 15" descr="bondi2_460x276.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223" y="5257248"/>
            <a:ext cx="2336800" cy="1401762"/>
          </a:xfrm>
          <a:prstGeom prst="rect">
            <a:avLst/>
          </a:prstGeom>
          <a:noFill/>
          <a:ln w="9525">
            <a:noFill/>
            <a:miter lim="800000"/>
            <a:headEnd/>
            <a:tailEnd/>
          </a:ln>
        </p:spPr>
      </p:pic>
      <p:pic>
        <p:nvPicPr>
          <p:cNvPr id="12" name="Picture 5" descr="images.jpeg"/>
          <p:cNvPicPr>
            <a:picLocks noChangeAspect="1"/>
          </p:cNvPicPr>
          <p:nvPr/>
        </p:nvPicPr>
        <p:blipFill>
          <a:blip r:embed="rId5"/>
          <a:srcRect/>
          <a:stretch>
            <a:fillRect/>
          </a:stretch>
        </p:blipFill>
        <p:spPr bwMode="auto">
          <a:xfrm>
            <a:off x="3124200" y="4495800"/>
            <a:ext cx="2908300" cy="2362200"/>
          </a:xfrm>
          <a:prstGeom prst="rect">
            <a:avLst/>
          </a:prstGeom>
          <a:noFill/>
          <a:ln w="9525">
            <a:noFill/>
            <a:miter lim="800000"/>
            <a:headEnd/>
            <a:tailEnd/>
          </a:ln>
        </p:spPr>
      </p:pic>
      <p:pic>
        <p:nvPicPr>
          <p:cNvPr id="15" name="Picture 14" descr="V:NDance.tif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8000" y="4114800"/>
            <a:ext cx="1897380" cy="1173480"/>
          </a:xfrm>
          <a:prstGeom prst="rect">
            <a:avLst/>
          </a:prstGeom>
          <a:noFill/>
          <a:ln w="9525">
            <a:noFill/>
            <a:miter lim="800000"/>
            <a:headEnd/>
            <a:tailEnd/>
          </a:ln>
        </p:spPr>
      </p:pic>
      <p:pic>
        <p:nvPicPr>
          <p:cNvPr id="16" name="Picture 15" descr="football.tiff"/>
          <p:cNvPicPr>
            <a:picLocks noChangeAspect="1"/>
          </p:cNvPicPr>
          <p:nvPr/>
        </p:nvPicPr>
        <p:blipFill>
          <a:blip r:embed="rId7"/>
          <a:stretch>
            <a:fillRect/>
          </a:stretch>
        </p:blipFill>
        <p:spPr>
          <a:xfrm>
            <a:off x="6324600" y="5257800"/>
            <a:ext cx="2558415" cy="1403350"/>
          </a:xfrm>
          <a:prstGeom prst="rect">
            <a:avLst/>
          </a:prstGeom>
        </p:spPr>
      </p:pic>
      <p:pic>
        <p:nvPicPr>
          <p:cNvPr id="17" name="Picture 4" descr="008021---Snowy-River1.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8600" y="1981200"/>
            <a:ext cx="1482725" cy="2222500"/>
          </a:xfrm>
          <a:prstGeom prst="rect">
            <a:avLst/>
          </a:prstGeom>
          <a:noFill/>
          <a:ln w="9525">
            <a:noFill/>
            <a:miter lim="800000"/>
            <a:headEnd/>
            <a:tailEnd/>
          </a:ln>
        </p:spPr>
      </p:pic>
      <p:pic>
        <p:nvPicPr>
          <p:cNvPr id="18" name="Picture 9" descr="images-7.jpeg"/>
          <p:cNvPicPr>
            <a:picLocks noChangeAspect="1"/>
          </p:cNvPicPr>
          <p:nvPr/>
        </p:nvPicPr>
        <p:blipFill>
          <a:blip r:embed="rId9"/>
          <a:srcRect/>
          <a:stretch>
            <a:fillRect/>
          </a:stretch>
        </p:blipFill>
        <p:spPr bwMode="auto">
          <a:xfrm>
            <a:off x="457200" y="3962400"/>
            <a:ext cx="1849120" cy="1386840"/>
          </a:xfrm>
          <a:prstGeom prst="rect">
            <a:avLst/>
          </a:prstGeom>
          <a:noFill/>
          <a:ln w="9525">
            <a:noFill/>
            <a:miter lim="800000"/>
            <a:headEnd/>
            <a:tailEnd/>
          </a:ln>
        </p:spPr>
      </p:pic>
      <p:pic>
        <p:nvPicPr>
          <p:cNvPr id="19" name="Picture 22" descr="991045-julia-gillard.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0600" y="1066800"/>
            <a:ext cx="1981200" cy="1115568"/>
          </a:xfrm>
          <a:prstGeom prst="rect">
            <a:avLst/>
          </a:prstGeom>
          <a:noFill/>
          <a:ln w="9525">
            <a:noFill/>
            <a:miter lim="800000"/>
            <a:headEnd/>
            <a:tailEnd/>
          </a:ln>
        </p:spPr>
      </p:pic>
      <p:pic>
        <p:nvPicPr>
          <p:cNvPr id="20" name="Picture 19" descr="VoterHijab.tiff"/>
          <p:cNvPicPr>
            <a:picLocks noChangeAspect="1"/>
          </p:cNvPicPr>
          <p:nvPr/>
        </p:nvPicPr>
        <p:blipFill>
          <a:blip r:embed="rId11"/>
          <a:stretch>
            <a:fillRect/>
          </a:stretch>
        </p:blipFill>
        <p:spPr>
          <a:xfrm>
            <a:off x="6934200" y="914400"/>
            <a:ext cx="1371600" cy="18288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85800" y="0"/>
            <a:ext cx="7772400" cy="762000"/>
          </a:xfrm>
        </p:spPr>
        <p:txBody>
          <a:bodyPr/>
          <a:lstStyle/>
          <a:p>
            <a:pPr>
              <a:defRPr/>
            </a:pPr>
            <a:r>
              <a:rPr lang="en-AU" sz="3200" b="1">
                <a:solidFill>
                  <a:srgbClr val="5F931C"/>
                </a:solidFill>
                <a:latin typeface="Arial" charset="0"/>
              </a:rPr>
              <a:t>Example of Past Practice</a:t>
            </a:r>
            <a:endParaRPr lang="en-AU" sz="3200">
              <a:solidFill>
                <a:schemeClr val="tx1">
                  <a:lumMod val="50000"/>
                  <a:lumOff val="50000"/>
                </a:schemeClr>
              </a:solidFill>
              <a:latin typeface="Arial" charset="0"/>
            </a:endParaRPr>
          </a:p>
        </p:txBody>
      </p:sp>
      <p:sp>
        <p:nvSpPr>
          <p:cNvPr id="16388" name="Rectangle 3"/>
          <p:cNvSpPr>
            <a:spLocks noGrp="1" noChangeArrowheads="1"/>
          </p:cNvSpPr>
          <p:nvPr>
            <p:ph type="body" idx="1"/>
          </p:nvPr>
        </p:nvSpPr>
        <p:spPr>
          <a:xfrm>
            <a:off x="1981201" y="1600200"/>
            <a:ext cx="5257800" cy="3733800"/>
          </a:xfrm>
        </p:spPr>
        <p:txBody>
          <a:bodyPr/>
          <a:lstStyle/>
          <a:p>
            <a:pPr>
              <a:buFontTx/>
              <a:buNone/>
              <a:defRPr/>
            </a:pPr>
            <a:r>
              <a:rPr lang="en-AU" sz="2000">
                <a:solidFill>
                  <a:schemeClr val="bg2"/>
                </a:solidFill>
                <a:latin typeface="Arial" charset="0"/>
              </a:rPr>
              <a:t>A focus in the past was on the physical – tangible aspects of place / object.</a:t>
            </a:r>
          </a:p>
          <a:p>
            <a:pPr>
              <a:buFontTx/>
              <a:buNone/>
              <a:defRPr/>
            </a:pPr>
            <a:r>
              <a:rPr lang="en-AU" sz="2000">
                <a:solidFill>
                  <a:schemeClr val="bg2"/>
                </a:solidFill>
                <a:latin typeface="Arial" charset="0"/>
              </a:rPr>
              <a:t>Disciplines with such skills dominated. Buildings / structures identified for their physical nature, architectural style, and historic role. There was no contact with the associated community.</a:t>
            </a:r>
          </a:p>
          <a:p>
            <a:pPr>
              <a:buFontTx/>
              <a:buNone/>
              <a:defRPr/>
            </a:pPr>
            <a:r>
              <a:rPr lang="en-AU" sz="2000">
                <a:solidFill>
                  <a:schemeClr val="bg2"/>
                </a:solidFill>
                <a:latin typeface="Arial" charset="0"/>
              </a:rPr>
              <a:t>Examples range from city buildings, housing, rural ‘icons’ (eg woolsheds), etc. An example of crossing over to another cultural element arose from the gold mining history from 1850, so that Chinese sites were recorded throughout Australia.</a:t>
            </a:r>
          </a:p>
          <a:p>
            <a:pPr>
              <a:buFontTx/>
              <a:buNone/>
              <a:defRPr/>
            </a:pPr>
            <a:r>
              <a:rPr lang="en-AU" sz="2000">
                <a:solidFill>
                  <a:schemeClr val="bg2"/>
                </a:solidFill>
                <a:latin typeface="Arial" charset="0"/>
              </a:rPr>
              <a:t>Today Chinese communities’ longstanding heritage connections are well understood, their voice central to decisions … </a:t>
            </a:r>
            <a:endParaRPr lang="en-AU" sz="2400" b="1">
              <a:solidFill>
                <a:srgbClr val="FF0000"/>
              </a:solidFill>
              <a:latin typeface="Arial" charset="0"/>
            </a:endParaRPr>
          </a:p>
        </p:txBody>
      </p:sp>
      <p:pic>
        <p:nvPicPr>
          <p:cNvPr id="8" name="Picture 7" descr="Atherton-Hou-Wang-Temple_web.jpg"/>
          <p:cNvPicPr>
            <a:picLocks noChangeAspect="1"/>
          </p:cNvPicPr>
          <p:nvPr/>
        </p:nvPicPr>
        <p:blipFill>
          <a:blip r:embed="rId2"/>
          <a:stretch>
            <a:fillRect/>
          </a:stretch>
        </p:blipFill>
        <p:spPr>
          <a:xfrm>
            <a:off x="6629400" y="685800"/>
            <a:ext cx="1587500" cy="1003300"/>
          </a:xfrm>
          <a:prstGeom prst="rect">
            <a:avLst/>
          </a:prstGeom>
        </p:spPr>
      </p:pic>
      <p:pic>
        <p:nvPicPr>
          <p:cNvPr id="9" name="Picture 8" descr="Chinese-dragon-at-temple-Darwin-SLSA_we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3800" y="609601"/>
            <a:ext cx="1270000" cy="1082040"/>
          </a:xfrm>
          <a:prstGeom prst="rect">
            <a:avLst/>
          </a:prstGeom>
        </p:spPr>
      </p:pic>
      <p:pic>
        <p:nvPicPr>
          <p:cNvPr id="10" name="Picture 9" descr="IMG_246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4191000"/>
            <a:ext cx="1658112" cy="1243584"/>
          </a:xfrm>
          <a:prstGeom prst="rect">
            <a:avLst/>
          </a:prstGeom>
        </p:spPr>
      </p:pic>
      <p:pic>
        <p:nvPicPr>
          <p:cNvPr id="11" name="Picture 10" descr="Chinese-market-gardner-Atherton_web.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4800" y="1371600"/>
            <a:ext cx="622300" cy="1111250"/>
          </a:xfrm>
          <a:prstGeom prst="rect">
            <a:avLst/>
          </a:prstGeom>
        </p:spPr>
      </p:pic>
      <p:pic>
        <p:nvPicPr>
          <p:cNvPr id="13" name="Picture 12" descr="IMG_2458BendigoDragon.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2800" y="5181600"/>
            <a:ext cx="764032" cy="605536"/>
          </a:xfrm>
          <a:prstGeom prst="rect">
            <a:avLst/>
          </a:prstGeom>
        </p:spPr>
      </p:pic>
      <p:pic>
        <p:nvPicPr>
          <p:cNvPr id="17" name="Picture 16" descr="Dixon-Street-Sydney-Chinatown_web.jpg"/>
          <p:cNvPicPr>
            <a:picLocks noChangeAspect="1"/>
          </p:cNvPicPr>
          <p:nvPr/>
        </p:nvPicPr>
        <p:blipFill>
          <a:blip r:embed="rId7"/>
          <a:stretch>
            <a:fillRect/>
          </a:stretch>
        </p:blipFill>
        <p:spPr>
          <a:xfrm>
            <a:off x="7526020" y="2590800"/>
            <a:ext cx="1617980" cy="1816100"/>
          </a:xfrm>
          <a:prstGeom prst="rect">
            <a:avLst/>
          </a:prstGeom>
        </p:spPr>
      </p:pic>
      <p:pic>
        <p:nvPicPr>
          <p:cNvPr id="19" name="Picture 18" descr="ChineseBurial-Broome.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800" y="990600"/>
            <a:ext cx="1476375" cy="1282065"/>
          </a:xfrm>
          <a:prstGeom prst="rect">
            <a:avLst/>
          </a:prstGeom>
        </p:spPr>
      </p:pic>
      <p:pic>
        <p:nvPicPr>
          <p:cNvPr id="21" name="Picture 20" descr="PerthDragon.tif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2400" y="4343400"/>
            <a:ext cx="2005965" cy="1066800"/>
          </a:xfrm>
          <a:prstGeom prst="rect">
            <a:avLst/>
          </a:prstGeom>
        </p:spPr>
      </p:pic>
      <p:pic>
        <p:nvPicPr>
          <p:cNvPr id="23" name="Picture 22" descr="Len-CHIEW-with-Herbie-QUAN-working-at-TS-CHIEW-1938-9-Perth-Chung-Wah_web-flipped.jpg"/>
          <p:cNvPicPr>
            <a:picLocks noChangeAspect="1"/>
          </p:cNvPicPr>
          <p:nvPr/>
        </p:nvPicPr>
        <p:blipFill>
          <a:blip r:embed="rId10"/>
          <a:stretch>
            <a:fillRect/>
          </a:stretch>
        </p:blipFill>
        <p:spPr>
          <a:xfrm>
            <a:off x="1028701" y="2133600"/>
            <a:ext cx="952500" cy="1270000"/>
          </a:xfrm>
          <a:prstGeom prst="rect">
            <a:avLst/>
          </a:prstGeom>
        </p:spPr>
      </p:pic>
      <p:pic>
        <p:nvPicPr>
          <p:cNvPr id="24" name="Picture 23" descr="Roe-st-Perth-Chinatown_web.jpg"/>
          <p:cNvPicPr>
            <a:picLocks noChangeAspect="1"/>
          </p:cNvPicPr>
          <p:nvPr/>
        </p:nvPicPr>
        <p:blipFill>
          <a:blip r:embed="rId11"/>
          <a:stretch>
            <a:fillRect/>
          </a:stretch>
        </p:blipFill>
        <p:spPr>
          <a:xfrm>
            <a:off x="304800" y="3200400"/>
            <a:ext cx="1651000" cy="11557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xfrm>
            <a:off x="2438400" y="6359208"/>
            <a:ext cx="4095750" cy="498792"/>
          </a:xfrm>
          <a:noFill/>
        </p:spPr>
        <p:txBody>
          <a:bodyPr/>
          <a:lstStyle/>
          <a:p>
            <a:r>
              <a:rPr lang="en-US" dirty="0">
                <a:solidFill>
                  <a:srgbClr val="5F931C"/>
                </a:solidFill>
              </a:rPr>
              <a:t>Marilyn Truscott SIETAR &amp; ANU 2018</a:t>
            </a:r>
          </a:p>
        </p:txBody>
      </p:sp>
      <p:sp>
        <p:nvSpPr>
          <p:cNvPr id="23555" name="Rectangle 2"/>
          <p:cNvSpPr>
            <a:spLocks noGrp="1" noChangeArrowheads="1"/>
          </p:cNvSpPr>
          <p:nvPr>
            <p:ph type="title"/>
          </p:nvPr>
        </p:nvSpPr>
        <p:spPr>
          <a:xfrm>
            <a:off x="381000" y="304800"/>
            <a:ext cx="8229600" cy="685800"/>
          </a:xfrm>
        </p:spPr>
        <p:txBody>
          <a:bodyPr/>
          <a:lstStyle/>
          <a:p>
            <a:r>
              <a:rPr lang="en-US" sz="3600" b="1">
                <a:solidFill>
                  <a:srgbClr val="849E22"/>
                </a:solidFill>
                <a:latin typeface="Arial" charset="0"/>
              </a:rPr>
              <a:t>Community Value – Living Heritage</a:t>
            </a:r>
            <a:endParaRPr lang="en-AU" sz="3600" b="1">
              <a:solidFill>
                <a:srgbClr val="849E22"/>
              </a:solidFill>
              <a:latin typeface="Arial" charset="0"/>
            </a:endParaRPr>
          </a:p>
        </p:txBody>
      </p:sp>
      <p:sp>
        <p:nvSpPr>
          <p:cNvPr id="23556" name="Rectangle 3"/>
          <p:cNvSpPr>
            <a:spLocks noGrp="1" noChangeArrowheads="1"/>
          </p:cNvSpPr>
          <p:nvPr>
            <p:ph type="body" idx="1"/>
          </p:nvPr>
        </p:nvSpPr>
        <p:spPr>
          <a:xfrm>
            <a:off x="271252" y="1143000"/>
            <a:ext cx="8517147" cy="5029200"/>
          </a:xfrm>
        </p:spPr>
        <p:txBody>
          <a:bodyPr/>
          <a:lstStyle/>
          <a:p>
            <a:pPr>
              <a:buFontTx/>
              <a:buNone/>
            </a:pPr>
            <a:r>
              <a:rPr lang="en-US" sz="2200" b="1">
                <a:solidFill>
                  <a:schemeClr val="tx1">
                    <a:lumMod val="75000"/>
                    <a:lumOff val="25000"/>
                  </a:schemeClr>
                </a:solidFill>
                <a:latin typeface="Arial" charset="0"/>
              </a:rPr>
              <a:t>A growing understanding of community values over past </a:t>
            </a:r>
          </a:p>
          <a:p>
            <a:pPr>
              <a:buFontTx/>
              <a:buNone/>
            </a:pPr>
            <a:r>
              <a:rPr lang="en-US" sz="2200" b="1">
                <a:solidFill>
                  <a:schemeClr val="tx1">
                    <a:lumMod val="75000"/>
                    <a:lumOff val="25000"/>
                  </a:schemeClr>
                </a:solidFill>
                <a:latin typeface="Arial" charset="0"/>
              </a:rPr>
              <a:t>	30 years, strengthened by criterion ‘social value’:</a:t>
            </a:r>
            <a:r>
              <a:rPr lang="en-AU" sz="2400" b="1">
                <a:latin typeface="Arial" charset="0"/>
              </a:rPr>
              <a:t>	</a:t>
            </a:r>
          </a:p>
          <a:p>
            <a:pPr algn="ctr">
              <a:buFontTx/>
              <a:buNone/>
            </a:pPr>
            <a:r>
              <a:rPr lang="en-AU" sz="2400" i="1">
                <a:solidFill>
                  <a:schemeClr val="tx1">
                    <a:lumMod val="65000"/>
                    <a:lumOff val="35000"/>
                  </a:schemeClr>
                </a:solidFill>
                <a:latin typeface="Arial" charset="0"/>
              </a:rPr>
              <a:t>the place has … heritage value … because of the place's strong or special association with a particular community or cultural group for social, cultural or spiritual reasons</a:t>
            </a:r>
          </a:p>
          <a:p>
            <a:pPr algn="ctr">
              <a:buFontTx/>
              <a:buNone/>
            </a:pPr>
            <a:r>
              <a:rPr lang="en-AU" sz="1800">
                <a:solidFill>
                  <a:schemeClr val="bg2"/>
                </a:solidFill>
                <a:latin typeface="Arial" charset="0"/>
              </a:rPr>
              <a:t>(Australia’s ‘social value’ – criterion g - for both place and object heritage)</a:t>
            </a:r>
            <a:endParaRPr lang="en-AU" sz="2200">
              <a:latin typeface="Arial" charset="0"/>
            </a:endParaRPr>
          </a:p>
          <a:p>
            <a:pPr algn="ctr">
              <a:buFontTx/>
              <a:buNone/>
            </a:pPr>
            <a:endParaRPr lang="en-AU" sz="1400" b="1">
              <a:latin typeface="Arial" charset="0"/>
            </a:endParaRPr>
          </a:p>
          <a:p>
            <a:pPr algn="ctr">
              <a:buFontTx/>
              <a:buNone/>
            </a:pPr>
            <a:r>
              <a:rPr lang="en-AU" sz="2400" b="1">
                <a:latin typeface="Arial" charset="0"/>
              </a:rPr>
              <a:t>Principles applicable to Intangible Cultural Heritage</a:t>
            </a:r>
            <a:endParaRPr lang="en-US" sz="2400" b="1">
              <a:latin typeface="Arial" charset="0"/>
            </a:endParaRPr>
          </a:p>
        </p:txBody>
      </p:sp>
      <p:pic>
        <p:nvPicPr>
          <p:cNvPr id="23557" name="Picture 4" descr="008021---Snowy-River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260850"/>
            <a:ext cx="1482725" cy="2222500"/>
          </a:xfrm>
          <a:prstGeom prst="rect">
            <a:avLst/>
          </a:prstGeom>
          <a:noFill/>
          <a:ln w="9525">
            <a:noFill/>
            <a:miter lim="800000"/>
            <a:headEnd/>
            <a:tailEnd/>
          </a:ln>
        </p:spPr>
      </p:pic>
      <p:pic>
        <p:nvPicPr>
          <p:cNvPr id="23558" name="Picture 9" descr="images-7.jpeg"/>
          <p:cNvPicPr>
            <a:picLocks noChangeAspect="1"/>
          </p:cNvPicPr>
          <p:nvPr/>
        </p:nvPicPr>
        <p:blipFill>
          <a:blip r:embed="rId3"/>
          <a:srcRect/>
          <a:stretch>
            <a:fillRect/>
          </a:stretch>
        </p:blipFill>
        <p:spPr bwMode="auto">
          <a:xfrm>
            <a:off x="3434080" y="4465320"/>
            <a:ext cx="2275840" cy="1706880"/>
          </a:xfrm>
          <a:prstGeom prst="rect">
            <a:avLst/>
          </a:prstGeom>
          <a:noFill/>
          <a:ln w="9525">
            <a:noFill/>
            <a:miter lim="800000"/>
            <a:headEnd/>
            <a:tailEnd/>
          </a:ln>
        </p:spPr>
      </p:pic>
      <p:pic>
        <p:nvPicPr>
          <p:cNvPr id="23559" name="Picture 7" descr="images-6.jpeg"/>
          <p:cNvPicPr>
            <a:picLocks noChangeAspect="1"/>
          </p:cNvPicPr>
          <p:nvPr/>
        </p:nvPicPr>
        <p:blipFill>
          <a:blip r:embed="rId4"/>
          <a:srcRect/>
          <a:stretch>
            <a:fillRect/>
          </a:stretch>
        </p:blipFill>
        <p:spPr bwMode="auto">
          <a:xfrm>
            <a:off x="6534150" y="4837113"/>
            <a:ext cx="2254250" cy="151923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xfrm>
            <a:off x="0" y="6356350"/>
            <a:ext cx="4571999" cy="501650"/>
          </a:xfrm>
          <a:noFill/>
        </p:spPr>
        <p:txBody>
          <a:bodyPr/>
          <a:lstStyle/>
          <a:p>
            <a:r>
              <a:rPr lang="en-US" dirty="0">
                <a:solidFill>
                  <a:srgbClr val="5F931C"/>
                </a:solidFill>
              </a:rPr>
              <a:t>Marilyn Truscott SIETAR &amp; ANU 2018</a:t>
            </a:r>
          </a:p>
          <a:p>
            <a:r>
              <a:rPr lang="en-US" dirty="0"/>
              <a:t>
</a:t>
            </a:r>
            <a:endParaRPr lang="en-AU" dirty="0"/>
          </a:p>
        </p:txBody>
      </p:sp>
      <p:sp>
        <p:nvSpPr>
          <p:cNvPr id="24579" name="Rectangle 2"/>
          <p:cNvSpPr>
            <a:spLocks noGrp="1" noChangeArrowheads="1"/>
          </p:cNvSpPr>
          <p:nvPr>
            <p:ph type="title"/>
          </p:nvPr>
        </p:nvSpPr>
        <p:spPr>
          <a:xfrm>
            <a:off x="381000" y="228600"/>
            <a:ext cx="8001000" cy="762000"/>
          </a:xfrm>
        </p:spPr>
        <p:txBody>
          <a:bodyPr/>
          <a:lstStyle/>
          <a:p>
            <a:r>
              <a:rPr lang="en-AU" sz="3200" b="1">
                <a:solidFill>
                  <a:srgbClr val="849E22"/>
                </a:solidFill>
                <a:latin typeface="Arial" charset="0"/>
              </a:rPr>
              <a:t>Community Participatory Practice</a:t>
            </a:r>
            <a:endParaRPr lang="en-AU" b="1">
              <a:solidFill>
                <a:srgbClr val="849E22"/>
              </a:solidFill>
              <a:latin typeface="Arial" charset="0"/>
            </a:endParaRPr>
          </a:p>
        </p:txBody>
      </p:sp>
      <p:sp>
        <p:nvSpPr>
          <p:cNvPr id="24580" name="Rectangle 3"/>
          <p:cNvSpPr>
            <a:spLocks noGrp="1" noChangeArrowheads="1"/>
          </p:cNvSpPr>
          <p:nvPr>
            <p:ph type="body" idx="1"/>
          </p:nvPr>
        </p:nvSpPr>
        <p:spPr>
          <a:xfrm>
            <a:off x="228599" y="914400"/>
            <a:ext cx="8698089" cy="5562600"/>
          </a:xfrm>
        </p:spPr>
        <p:txBody>
          <a:bodyPr/>
          <a:lstStyle/>
          <a:p>
            <a:pPr>
              <a:lnSpc>
                <a:spcPct val="90000"/>
              </a:lnSpc>
              <a:buFontTx/>
              <a:buNone/>
              <a:defRPr/>
            </a:pPr>
            <a:r>
              <a:rPr lang="en-AU" sz="2000" b="1" dirty="0">
                <a:solidFill>
                  <a:srgbClr val="FF8000"/>
                </a:solidFill>
                <a:latin typeface="Arial" charset="0"/>
              </a:rPr>
              <a:t>	</a:t>
            </a:r>
          </a:p>
          <a:p>
            <a:pPr>
              <a:lnSpc>
                <a:spcPct val="90000"/>
              </a:lnSpc>
              <a:buFontTx/>
              <a:buNone/>
              <a:defRPr/>
            </a:pPr>
            <a:r>
              <a:rPr lang="en-AU" sz="2400" i="1" dirty="0">
                <a:solidFill>
                  <a:schemeClr val="tx1">
                    <a:lumMod val="65000"/>
                    <a:lumOff val="35000"/>
                  </a:schemeClr>
                </a:solidFill>
                <a:latin typeface="Arial" charset="0"/>
              </a:rPr>
              <a:t>Conservation, interpretation and management of a place should provide for the participation of people for whom the place as special associations and meanings, or who have social, spiritual or other cultural responsibilities for the place</a:t>
            </a:r>
            <a:r>
              <a:rPr lang="en-AU" sz="2400" i="1" dirty="0">
                <a:solidFill>
                  <a:schemeClr val="bg2"/>
                </a:solidFill>
                <a:latin typeface="Arial" charset="0"/>
              </a:rPr>
              <a:t>.</a:t>
            </a:r>
          </a:p>
          <a:p>
            <a:pPr>
              <a:lnSpc>
                <a:spcPct val="90000"/>
              </a:lnSpc>
              <a:buFontTx/>
              <a:buNone/>
              <a:defRPr/>
            </a:pPr>
            <a:r>
              <a:rPr lang="en-AU" sz="1600" dirty="0">
                <a:solidFill>
                  <a:schemeClr val="bg2"/>
                </a:solidFill>
                <a:latin typeface="Arial" charset="0"/>
              </a:rPr>
              <a:t>	(Australia ICOMOS Burra Charter Article 12 – Participation)</a:t>
            </a:r>
          </a:p>
          <a:p>
            <a:pPr algn="r">
              <a:lnSpc>
                <a:spcPct val="90000"/>
              </a:lnSpc>
              <a:buFontTx/>
              <a:buNone/>
              <a:defRPr/>
            </a:pPr>
            <a:r>
              <a:rPr lang="en-AU" sz="2000" dirty="0">
                <a:solidFill>
                  <a:schemeClr val="bg2">
                    <a:lumMod val="75000"/>
                  </a:schemeClr>
                </a:solidFill>
                <a:latin typeface="Arial" charset="0"/>
              </a:rPr>
              <a:t>And increasing recognition of </a:t>
            </a:r>
          </a:p>
          <a:p>
            <a:pPr algn="r">
              <a:lnSpc>
                <a:spcPct val="90000"/>
              </a:lnSpc>
              <a:buFontTx/>
              <a:buNone/>
              <a:defRPr/>
            </a:pPr>
            <a:r>
              <a:rPr lang="en-AU" sz="2000" dirty="0">
                <a:solidFill>
                  <a:schemeClr val="bg2">
                    <a:lumMod val="75000"/>
                  </a:schemeClr>
                </a:solidFill>
                <a:latin typeface="Arial" charset="0"/>
              </a:rPr>
              <a:t>cultural space  and landscapes </a:t>
            </a:r>
          </a:p>
          <a:p>
            <a:pPr algn="r">
              <a:lnSpc>
                <a:spcPct val="90000"/>
              </a:lnSpc>
              <a:buFontTx/>
              <a:buNone/>
              <a:defRPr/>
            </a:pPr>
            <a:r>
              <a:rPr lang="en-AU" sz="2000" dirty="0">
                <a:solidFill>
                  <a:schemeClr val="bg2">
                    <a:lumMod val="75000"/>
                  </a:schemeClr>
                </a:solidFill>
                <a:latin typeface="Arial" charset="0"/>
              </a:rPr>
              <a:t>and its layers</a:t>
            </a:r>
          </a:p>
          <a:p>
            <a:pPr>
              <a:lnSpc>
                <a:spcPct val="90000"/>
              </a:lnSpc>
              <a:buFontTx/>
              <a:buNone/>
              <a:defRPr/>
            </a:pPr>
            <a:endParaRPr lang="en-AU" sz="2400" b="1" dirty="0">
              <a:solidFill>
                <a:srgbClr val="FF8000"/>
              </a:solidFill>
              <a:latin typeface="Arial" charset="0"/>
            </a:endParaRPr>
          </a:p>
          <a:p>
            <a:pPr>
              <a:lnSpc>
                <a:spcPct val="90000"/>
              </a:lnSpc>
              <a:buFontTx/>
              <a:buNone/>
              <a:defRPr/>
            </a:pPr>
            <a:endParaRPr lang="en-AU" sz="2400" b="1" dirty="0">
              <a:solidFill>
                <a:srgbClr val="FF8000"/>
              </a:solidFill>
              <a:latin typeface="Arial" charset="0"/>
            </a:endParaRPr>
          </a:p>
          <a:p>
            <a:pPr>
              <a:lnSpc>
                <a:spcPct val="90000"/>
              </a:lnSpc>
              <a:buFontTx/>
              <a:buNone/>
              <a:defRPr/>
            </a:pPr>
            <a:endParaRPr lang="en-AU" sz="2400" b="1" dirty="0">
              <a:solidFill>
                <a:srgbClr val="FF8000"/>
              </a:solidFill>
              <a:latin typeface="Arial" charset="0"/>
            </a:endParaRPr>
          </a:p>
          <a:p>
            <a:pPr>
              <a:lnSpc>
                <a:spcPct val="90000"/>
              </a:lnSpc>
              <a:buFontTx/>
              <a:buNone/>
              <a:defRPr/>
            </a:pPr>
            <a:endParaRPr lang="en-AU" sz="2400" b="1" dirty="0">
              <a:solidFill>
                <a:srgbClr val="FF8000"/>
              </a:solidFill>
              <a:latin typeface="Arial" charset="0"/>
            </a:endParaRPr>
          </a:p>
          <a:p>
            <a:pPr>
              <a:lnSpc>
                <a:spcPct val="90000"/>
              </a:lnSpc>
              <a:buFontTx/>
              <a:buNone/>
              <a:defRPr/>
            </a:pPr>
            <a:r>
              <a:rPr lang="en-AU" sz="1600" dirty="0">
                <a:latin typeface="Arial" charset="0"/>
              </a:rPr>
              <a:t>		</a:t>
            </a:r>
          </a:p>
          <a:p>
            <a:pPr>
              <a:lnSpc>
                <a:spcPct val="90000"/>
              </a:lnSpc>
              <a:buFontTx/>
              <a:buNone/>
              <a:defRPr/>
            </a:pPr>
            <a:r>
              <a:rPr lang="en-AU" sz="1600" dirty="0">
                <a:solidFill>
                  <a:schemeClr val="bg2">
                    <a:lumMod val="75000"/>
                  </a:schemeClr>
                </a:solidFill>
                <a:latin typeface="Arial" charset="0"/>
              </a:rPr>
              <a:t>Community Cultural Mapping</a:t>
            </a:r>
          </a:p>
          <a:p>
            <a:pPr>
              <a:lnSpc>
                <a:spcPct val="90000"/>
              </a:lnSpc>
              <a:buFontTx/>
              <a:buNone/>
              <a:defRPr/>
            </a:pPr>
            <a:endParaRPr lang="en-AU" sz="2000" b="1" dirty="0">
              <a:solidFill>
                <a:srgbClr val="808000"/>
              </a:solidFill>
              <a:latin typeface="Arial" charset="0"/>
            </a:endParaRPr>
          </a:p>
        </p:txBody>
      </p:sp>
      <p:pic>
        <p:nvPicPr>
          <p:cNvPr id="24581" name="Picture 6" descr="06_pic6.jpg                                                    00248893Macintosh HD                   BCFC15BB:"/>
          <p:cNvPicPr>
            <a:picLocks noChangeAspect="1" noChangeArrowheads="1"/>
          </p:cNvPicPr>
          <p:nvPr/>
        </p:nvPicPr>
        <p:blipFill>
          <a:blip r:embed="rId2"/>
          <a:srcRect/>
          <a:stretch>
            <a:fillRect/>
          </a:stretch>
        </p:blipFill>
        <p:spPr bwMode="auto">
          <a:xfrm>
            <a:off x="228600" y="3311525"/>
            <a:ext cx="4876800" cy="2295525"/>
          </a:xfrm>
          <a:prstGeom prst="rect">
            <a:avLst/>
          </a:prstGeom>
          <a:noFill/>
          <a:ln w="9525">
            <a:noFill/>
            <a:miter lim="800000"/>
            <a:headEnd/>
            <a:tailEnd/>
          </a:ln>
        </p:spPr>
      </p:pic>
      <p:pic>
        <p:nvPicPr>
          <p:cNvPr id="24582" name="Picture 7" descr="06_pic5.jpg                                                    00248893Macintosh HD                   BCFC15BB:"/>
          <p:cNvPicPr>
            <a:picLocks noChangeAspect="1" noChangeArrowheads="1"/>
          </p:cNvPicPr>
          <p:nvPr/>
        </p:nvPicPr>
        <p:blipFill>
          <a:blip r:embed="rId3"/>
          <a:srcRect/>
          <a:stretch>
            <a:fillRect/>
          </a:stretch>
        </p:blipFill>
        <p:spPr bwMode="auto">
          <a:xfrm>
            <a:off x="4572000" y="4502150"/>
            <a:ext cx="4572000" cy="22098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28600"/>
            <a:ext cx="9144000" cy="533400"/>
          </a:xfrm>
        </p:spPr>
        <p:txBody>
          <a:bodyPr/>
          <a:lstStyle/>
          <a:p>
            <a:r>
              <a:rPr lang="en-AU" sz="3200" b="1">
                <a:solidFill>
                  <a:srgbClr val="5F931C"/>
                </a:solidFill>
                <a:latin typeface="Arial" charset="0"/>
              </a:rPr>
              <a:t>Linking Community Place, Object, ICH</a:t>
            </a:r>
            <a:endParaRPr lang="en-AU" sz="3200" b="1">
              <a:solidFill>
                <a:srgbClr val="AC3C58"/>
              </a:solidFill>
              <a:latin typeface="Arial" charset="0"/>
            </a:endParaRPr>
          </a:p>
        </p:txBody>
      </p:sp>
      <p:sp>
        <p:nvSpPr>
          <p:cNvPr id="26627" name="Rectangle 3"/>
          <p:cNvSpPr>
            <a:spLocks noGrp="1" noChangeArrowheads="1"/>
          </p:cNvSpPr>
          <p:nvPr>
            <p:ph type="body" idx="1"/>
          </p:nvPr>
        </p:nvSpPr>
        <p:spPr>
          <a:xfrm>
            <a:off x="1752600" y="914400"/>
            <a:ext cx="7391400" cy="5181600"/>
          </a:xfrm>
        </p:spPr>
        <p:txBody>
          <a:bodyPr/>
          <a:lstStyle/>
          <a:p>
            <a:pPr eaLnBrk="1" hangingPunct="1">
              <a:lnSpc>
                <a:spcPct val="90000"/>
              </a:lnSpc>
              <a:buFontTx/>
              <a:buNone/>
            </a:pPr>
            <a:r>
              <a:rPr lang="en-AU" sz="2000" b="1">
                <a:latin typeface="Arial" charset="0"/>
              </a:rPr>
              <a:t>Cultural Mapping </a:t>
            </a:r>
            <a:r>
              <a:rPr lang="en-AU" sz="2000">
                <a:latin typeface="Arial" charset="0"/>
              </a:rPr>
              <a:t>links all aspects of a group’s heritage – connecting tradition, practice, story, objects, people, place: </a:t>
            </a:r>
          </a:p>
          <a:p>
            <a:pPr eaLnBrk="1" hangingPunct="1">
              <a:lnSpc>
                <a:spcPct val="90000"/>
              </a:lnSpc>
              <a:buFontTx/>
              <a:buNone/>
            </a:pPr>
            <a:r>
              <a:rPr lang="en-US" sz="1800" b="1" i="1">
                <a:latin typeface="Arial" charset="0"/>
              </a:rPr>
              <a:t>	the geography of oral tradition </a:t>
            </a:r>
            <a:r>
              <a:rPr lang="en-US" sz="1400">
                <a:latin typeface="Arial" charset="0"/>
              </a:rPr>
              <a:t>(Tobias 2000, Canada)</a:t>
            </a:r>
            <a:r>
              <a:rPr lang="en-AU" sz="2000">
                <a:latin typeface="Arial" charset="0"/>
              </a:rPr>
              <a:t> </a:t>
            </a:r>
          </a:p>
          <a:p>
            <a:pPr>
              <a:buFontTx/>
              <a:buNone/>
            </a:pPr>
            <a:r>
              <a:rPr lang="en-US" sz="2000" b="1" i="1">
                <a:solidFill>
                  <a:srgbClr val="CC0000"/>
                </a:solidFill>
                <a:latin typeface="Arial" charset="0"/>
              </a:rPr>
              <a:t>	</a:t>
            </a:r>
            <a:r>
              <a:rPr lang="en-US" sz="1800">
                <a:latin typeface="Arial" charset="0"/>
              </a:rPr>
              <a:t>(other terms: Land Use and Occupancy Mapping / Map Biographies)</a:t>
            </a:r>
          </a:p>
          <a:p>
            <a:pPr>
              <a:buFontTx/>
              <a:buNone/>
            </a:pPr>
            <a:r>
              <a:rPr lang="en-US" sz="2000">
                <a:solidFill>
                  <a:schemeClr val="tx1">
                    <a:lumMod val="65000"/>
                    <a:lumOff val="35000"/>
                  </a:schemeClr>
                </a:solidFill>
                <a:latin typeface="Arial" charset="0"/>
              </a:rPr>
              <a:t>eg in Canberra recent 50</a:t>
            </a:r>
            <a:r>
              <a:rPr lang="en-US" sz="2000" baseline="30000">
                <a:solidFill>
                  <a:schemeClr val="tx1">
                    <a:lumMod val="65000"/>
                    <a:lumOff val="35000"/>
                  </a:schemeClr>
                </a:solidFill>
                <a:latin typeface="Arial" charset="0"/>
              </a:rPr>
              <a:t>th</a:t>
            </a:r>
            <a:r>
              <a:rPr lang="en-US" sz="2000">
                <a:solidFill>
                  <a:schemeClr val="tx1">
                    <a:lumMod val="65000"/>
                    <a:lumOff val="35000"/>
                  </a:schemeClr>
                </a:solidFill>
                <a:latin typeface="Arial" charset="0"/>
              </a:rPr>
              <a:t> anniversary of suburb of Curtin providing opportunity to ‘map’ memories of place, traditions– story-telling by all different groups: diverse cultural / interest communities etc</a:t>
            </a:r>
          </a:p>
          <a:p>
            <a:pPr>
              <a:buFontTx/>
              <a:buNone/>
            </a:pPr>
            <a:r>
              <a:rPr lang="en-AU" sz="2800" b="1">
                <a:solidFill>
                  <a:srgbClr val="CC0000"/>
                </a:solidFill>
                <a:latin typeface="Arial" charset="0"/>
              </a:rPr>
              <a:t> </a:t>
            </a:r>
          </a:p>
        </p:txBody>
      </p:sp>
      <p:pic>
        <p:nvPicPr>
          <p:cNvPr id="26628" name="Picture 6" descr="06_pic6.jpg                                                    00248893Macintosh HD                   BCFC15BB:"/>
          <p:cNvPicPr>
            <a:picLocks noChangeAspect="1" noChangeArrowheads="1"/>
          </p:cNvPicPr>
          <p:nvPr/>
        </p:nvPicPr>
        <p:blipFill>
          <a:blip r:embed="rId2"/>
          <a:srcRect/>
          <a:stretch>
            <a:fillRect/>
          </a:stretch>
        </p:blipFill>
        <p:spPr bwMode="auto">
          <a:xfrm>
            <a:off x="1981200" y="5422900"/>
            <a:ext cx="3048000" cy="1435100"/>
          </a:xfrm>
          <a:prstGeom prst="rect">
            <a:avLst/>
          </a:prstGeom>
          <a:noFill/>
          <a:ln w="9525">
            <a:noFill/>
            <a:miter lim="800000"/>
            <a:headEnd/>
            <a:tailEnd/>
          </a:ln>
        </p:spPr>
      </p:pic>
      <p:pic>
        <p:nvPicPr>
          <p:cNvPr id="26629" name="Picture 7" descr="06_pic5.jpg                                                    00248893Macintosh HD                   BCFC15BB:"/>
          <p:cNvPicPr>
            <a:picLocks noChangeAspect="1" noChangeArrowheads="1"/>
          </p:cNvPicPr>
          <p:nvPr/>
        </p:nvPicPr>
        <p:blipFill>
          <a:blip r:embed="rId3"/>
          <a:srcRect/>
          <a:stretch>
            <a:fillRect/>
          </a:stretch>
        </p:blipFill>
        <p:spPr bwMode="auto">
          <a:xfrm>
            <a:off x="4953000" y="5384800"/>
            <a:ext cx="3048000" cy="1473200"/>
          </a:xfrm>
          <a:prstGeom prst="rect">
            <a:avLst/>
          </a:prstGeom>
          <a:noFill/>
          <a:ln w="9525">
            <a:noFill/>
            <a:miter lim="800000"/>
            <a:headEnd/>
            <a:tailEnd/>
          </a:ln>
        </p:spPr>
      </p:pic>
      <p:pic>
        <p:nvPicPr>
          <p:cNvPr id="2663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0500" y="5486400"/>
            <a:ext cx="1333500" cy="1371600"/>
          </a:xfrm>
          <a:prstGeom prst="rect">
            <a:avLst/>
          </a:prstGeom>
          <a:noFill/>
          <a:ln w="9525">
            <a:noFill/>
            <a:miter lim="800000"/>
            <a:headEnd/>
            <a:tailEnd/>
          </a:ln>
        </p:spPr>
      </p:pic>
      <p:pic>
        <p:nvPicPr>
          <p:cNvPr id="26631" name="Picture 7" descr="ACT Aboriginal Heritage Bulletin-RedOchre-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5345113"/>
            <a:ext cx="2001838" cy="1512887"/>
          </a:xfrm>
          <a:prstGeom prst="rect">
            <a:avLst/>
          </a:prstGeom>
          <a:noFill/>
          <a:ln w="9525">
            <a:noFill/>
            <a:miter lim="800000"/>
            <a:headEnd/>
            <a:tailEnd/>
          </a:ln>
        </p:spPr>
      </p:pic>
      <p:pic>
        <p:nvPicPr>
          <p:cNvPr id="26632" name="Picture 9" descr="CultureMapping_Page_0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219200"/>
            <a:ext cx="1716088" cy="2222500"/>
          </a:xfrm>
          <a:prstGeom prst="rect">
            <a:avLst/>
          </a:prstGeom>
          <a:noFill/>
          <a:ln w="9525">
            <a:noFill/>
            <a:miter lim="800000"/>
            <a:headEnd/>
            <a:tailEnd/>
          </a:ln>
        </p:spPr>
      </p:pic>
      <p:pic>
        <p:nvPicPr>
          <p:cNvPr id="26633" name="Picture 11" descr="Tobias-1.tiff"/>
          <p:cNvPicPr>
            <a:picLocks noChangeAspect="1"/>
          </p:cNvPicPr>
          <p:nvPr/>
        </p:nvPicPr>
        <p:blipFill>
          <a:blip r:embed="rId7"/>
          <a:srcRect/>
          <a:stretch>
            <a:fillRect/>
          </a:stretch>
        </p:blipFill>
        <p:spPr bwMode="auto">
          <a:xfrm>
            <a:off x="990600" y="3886200"/>
            <a:ext cx="5721350" cy="1409700"/>
          </a:xfrm>
          <a:prstGeom prst="rect">
            <a:avLst/>
          </a:prstGeom>
          <a:noFill/>
          <a:ln w="9525">
            <a:noFill/>
            <a:miter lim="800000"/>
            <a:headEnd/>
            <a:tailEnd/>
          </a:ln>
        </p:spPr>
      </p:pic>
      <p:pic>
        <p:nvPicPr>
          <p:cNvPr id="26634" name="Picture 12" descr="Tobias-2.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46738" y="3886200"/>
            <a:ext cx="3497262" cy="1606550"/>
          </a:xfrm>
          <a:prstGeom prst="rect">
            <a:avLst/>
          </a:prstGeom>
          <a:noFill/>
          <a:ln w="9525">
            <a:noFill/>
            <a:miter lim="800000"/>
            <a:headEnd/>
            <a:tailEnd/>
          </a:ln>
        </p:spPr>
      </p:pic>
      <p:pic>
        <p:nvPicPr>
          <p:cNvPr id="26635" name="Picture 9" descr="R001-001-020504.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4191000"/>
            <a:ext cx="1744663" cy="1181100"/>
          </a:xfrm>
          <a:prstGeom prst="rect">
            <a:avLst/>
          </a:prstGeom>
          <a:noFill/>
          <a:ln w="9525">
            <a:noFill/>
            <a:miter lim="800000"/>
            <a:headEnd/>
            <a:tailEnd/>
          </a:ln>
        </p:spPr>
      </p:pic>
      <p:pic>
        <p:nvPicPr>
          <p:cNvPr id="26636" name="Picture 10" descr="MerriCkCons-DSCN6519.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3124200"/>
            <a:ext cx="1730375" cy="10890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95536" y="404665"/>
            <a:ext cx="8208912" cy="720080"/>
          </a:xfrm>
        </p:spPr>
        <p:txBody>
          <a:bodyPr/>
          <a:lstStyle/>
          <a:p>
            <a:pPr eaLnBrk="1" hangingPunct="1">
              <a:defRPr/>
            </a:pPr>
            <a:r>
              <a:rPr lang="en-AU" altLang="en-US" sz="2800" b="1" dirty="0">
                <a:solidFill>
                  <a:srgbClr val="5F931C"/>
                </a:solidFill>
                <a:latin typeface="Arial" charset="0"/>
              </a:rPr>
              <a:t>Community Control and Continuity of ICH</a:t>
            </a:r>
            <a:endParaRPr lang="en-US" sz="2800" b="1" dirty="0">
              <a:solidFill>
                <a:srgbClr val="5F931C"/>
              </a:solidFill>
            </a:endParaRPr>
          </a:p>
        </p:txBody>
      </p:sp>
      <p:sp>
        <p:nvSpPr>
          <p:cNvPr id="67586" name="Content Placeholder 2"/>
          <p:cNvSpPr>
            <a:spLocks noGrp="1"/>
          </p:cNvSpPr>
          <p:nvPr>
            <p:ph idx="1"/>
          </p:nvPr>
        </p:nvSpPr>
        <p:spPr>
          <a:xfrm>
            <a:off x="0" y="1268413"/>
            <a:ext cx="9144000" cy="4979987"/>
          </a:xfrm>
        </p:spPr>
        <p:txBody>
          <a:bodyPr/>
          <a:lstStyle/>
          <a:p>
            <a:pPr eaLnBrk="1" hangingPunct="1">
              <a:lnSpc>
                <a:spcPct val="80000"/>
              </a:lnSpc>
              <a:buFontTx/>
              <a:buNone/>
            </a:pPr>
            <a:r>
              <a:rPr lang="en-US" altLang="en-US" sz="2000" b="1" dirty="0">
                <a:solidFill>
                  <a:srgbClr val="5F931C"/>
                </a:solidFill>
              </a:rPr>
              <a:t>	</a:t>
            </a:r>
            <a:r>
              <a:rPr lang="en-US" altLang="en-US" sz="2000" b="1" dirty="0" err="1">
                <a:solidFill>
                  <a:schemeClr val="tx1">
                    <a:lumMod val="50000"/>
                    <a:lumOff val="50000"/>
                  </a:schemeClr>
                </a:solidFill>
              </a:rPr>
              <a:t>Recognising</a:t>
            </a:r>
            <a:r>
              <a:rPr lang="en-US" altLang="en-US" sz="2000" b="1" dirty="0">
                <a:solidFill>
                  <a:schemeClr val="tx1">
                    <a:lumMod val="50000"/>
                    <a:lumOff val="50000"/>
                  </a:schemeClr>
                </a:solidFill>
              </a:rPr>
              <a:t> community diversity and its ‘intangible cultural heritage’</a:t>
            </a:r>
          </a:p>
          <a:p>
            <a:pPr algn="ctr" eaLnBrk="1" hangingPunct="1">
              <a:lnSpc>
                <a:spcPct val="80000"/>
              </a:lnSpc>
              <a:buFontTx/>
              <a:buNone/>
            </a:pPr>
            <a:endParaRPr lang="en-US" sz="1000" b="1" dirty="0">
              <a:solidFill>
                <a:schemeClr val="accent1">
                  <a:lumMod val="50000"/>
                </a:schemeClr>
              </a:solidFill>
            </a:endParaRPr>
          </a:p>
          <a:p>
            <a:pPr algn="ctr" eaLnBrk="1" hangingPunct="1">
              <a:lnSpc>
                <a:spcPct val="80000"/>
              </a:lnSpc>
              <a:buFontTx/>
              <a:buNone/>
            </a:pPr>
            <a:r>
              <a:rPr lang="en-US" altLang="en-US" sz="2000" b="1" dirty="0"/>
              <a:t>	</a:t>
            </a:r>
            <a:r>
              <a:rPr lang="en-US" altLang="en-US" sz="2000" b="1" dirty="0">
                <a:solidFill>
                  <a:schemeClr val="bg2">
                    <a:lumMod val="75000"/>
                  </a:schemeClr>
                </a:solidFill>
              </a:rPr>
              <a:t>Late 2017 Australia ICOMOS issued a ‘Practice Note’ - </a:t>
            </a:r>
          </a:p>
          <a:p>
            <a:pPr eaLnBrk="1" hangingPunct="1">
              <a:lnSpc>
                <a:spcPct val="80000"/>
              </a:lnSpc>
              <a:buFontTx/>
              <a:buNone/>
            </a:pPr>
            <a:r>
              <a:rPr lang="en-US" altLang="en-US" sz="2000" b="1" dirty="0">
                <a:solidFill>
                  <a:schemeClr val="bg2">
                    <a:lumMod val="75000"/>
                  </a:schemeClr>
                </a:solidFill>
              </a:rPr>
              <a:t>		</a:t>
            </a:r>
            <a:r>
              <a:rPr lang="en-US" altLang="en-US" sz="1800" b="1" dirty="0">
                <a:solidFill>
                  <a:schemeClr val="bg2">
                    <a:lumMod val="75000"/>
                  </a:schemeClr>
                </a:solidFill>
              </a:rPr>
              <a:t>a guideline, on connecting living heritage at place</a:t>
            </a:r>
          </a:p>
          <a:p>
            <a:pPr eaLnBrk="1" hangingPunct="1">
              <a:lnSpc>
                <a:spcPct val="80000"/>
              </a:lnSpc>
              <a:buFontTx/>
              <a:buNone/>
            </a:pPr>
            <a:r>
              <a:rPr lang="en-US" altLang="en-US" sz="2000" i="1" dirty="0">
                <a:solidFill>
                  <a:schemeClr val="bg2">
                    <a:lumMod val="75000"/>
                  </a:schemeClr>
                </a:solidFill>
              </a:rPr>
              <a:t>	It acknowledges that the importance of cultural practices is determined by the communities and groups of people for whom these practices form part of their cultural heritage, and are therefore an ‘intangible cultural heritage’ as defined in the UNESCO Convention</a:t>
            </a:r>
            <a:r>
              <a:rPr lang="en-US" altLang="en-US" sz="2000" i="1" dirty="0"/>
              <a:t>. </a:t>
            </a:r>
            <a:endParaRPr lang="en-US" altLang="en-US" sz="2000" b="1" i="1" dirty="0"/>
          </a:p>
          <a:p>
            <a:pPr eaLnBrk="1" hangingPunct="1">
              <a:lnSpc>
                <a:spcPct val="80000"/>
              </a:lnSpc>
              <a:buFontTx/>
              <a:buNone/>
            </a:pPr>
            <a:endParaRPr lang="en-US" altLang="en-US" sz="800" b="1" dirty="0"/>
          </a:p>
          <a:p>
            <a:pPr eaLnBrk="1" hangingPunct="1">
              <a:lnSpc>
                <a:spcPct val="80000"/>
              </a:lnSpc>
              <a:buFontTx/>
              <a:buNone/>
            </a:pPr>
            <a:endParaRPr lang="en-US" altLang="en-US" sz="1400" b="1" dirty="0"/>
          </a:p>
          <a:p>
            <a:pPr eaLnBrk="1" hangingPunct="1">
              <a:lnSpc>
                <a:spcPct val="80000"/>
              </a:lnSpc>
              <a:buFontTx/>
              <a:buNone/>
            </a:pPr>
            <a:endParaRPr lang="en-US" altLang="en-US" sz="1400" b="1" dirty="0"/>
          </a:p>
          <a:p>
            <a:pPr eaLnBrk="1" hangingPunct="1">
              <a:lnSpc>
                <a:spcPct val="80000"/>
              </a:lnSpc>
              <a:buFontTx/>
              <a:buNone/>
            </a:pPr>
            <a:endParaRPr lang="en-US" altLang="en-US" sz="1400" b="1" dirty="0"/>
          </a:p>
          <a:p>
            <a:pPr eaLnBrk="1" hangingPunct="1">
              <a:lnSpc>
                <a:spcPct val="80000"/>
              </a:lnSpc>
              <a:buFontTx/>
              <a:buNone/>
            </a:pPr>
            <a:endParaRPr lang="en-US" altLang="en-US" sz="1400" b="1" dirty="0"/>
          </a:p>
          <a:p>
            <a:pPr eaLnBrk="1" hangingPunct="1">
              <a:lnSpc>
                <a:spcPct val="80000"/>
              </a:lnSpc>
              <a:buFontTx/>
              <a:buNone/>
            </a:pPr>
            <a:endParaRPr lang="en-US" altLang="en-US" sz="1400" b="1" dirty="0"/>
          </a:p>
          <a:p>
            <a:pPr eaLnBrk="1" hangingPunct="1">
              <a:lnSpc>
                <a:spcPct val="80000"/>
              </a:lnSpc>
              <a:buFontTx/>
              <a:buNone/>
            </a:pPr>
            <a:endParaRPr lang="en-US" altLang="en-US" sz="2000" b="1" dirty="0">
              <a:solidFill>
                <a:srgbClr val="C00000"/>
              </a:solidFill>
            </a:endParaRPr>
          </a:p>
          <a:p>
            <a:pPr eaLnBrk="1" hangingPunct="1">
              <a:lnSpc>
                <a:spcPct val="80000"/>
              </a:lnSpc>
              <a:buFontTx/>
              <a:buNone/>
            </a:pPr>
            <a:r>
              <a:rPr lang="en-US" altLang="en-US" sz="1400" b="1" dirty="0">
                <a:solidFill>
                  <a:srgbClr val="C00000"/>
                </a:solidFill>
              </a:rPr>
              <a:t>	</a:t>
            </a:r>
            <a:r>
              <a:rPr lang="en-US" altLang="en-US" sz="1400" b="1" dirty="0" err="1">
                <a:solidFill>
                  <a:srgbClr val="5F931C"/>
                </a:solidFill>
              </a:rPr>
              <a:t>Budj</a:t>
            </a:r>
            <a:r>
              <a:rPr lang="en-US" altLang="en-US" sz="1400" b="1" dirty="0">
                <a:solidFill>
                  <a:srgbClr val="5F931C"/>
                </a:solidFill>
              </a:rPr>
              <a:t> </a:t>
            </a:r>
            <a:r>
              <a:rPr lang="en-US" altLang="en-US" sz="1400" b="1" dirty="0" err="1">
                <a:solidFill>
                  <a:srgbClr val="5F931C"/>
                </a:solidFill>
              </a:rPr>
              <a:t>Bim</a:t>
            </a:r>
            <a:r>
              <a:rPr lang="en-US" altLang="en-US" sz="1400" b="1" dirty="0">
                <a:solidFill>
                  <a:srgbClr val="5F931C"/>
                </a:solidFill>
              </a:rPr>
              <a:t> 		AFL traditions	        Musgrave Park, Brisbane	           Broken Hill</a:t>
            </a:r>
          </a:p>
          <a:p>
            <a:pPr eaLnBrk="1" hangingPunct="1">
              <a:lnSpc>
                <a:spcPct val="80000"/>
              </a:lnSpc>
              <a:buFontTx/>
              <a:buNone/>
            </a:pPr>
            <a:r>
              <a:rPr lang="en-US" altLang="en-US" sz="1400" b="1" dirty="0">
                <a:solidFill>
                  <a:srgbClr val="5F931C"/>
                </a:solidFill>
              </a:rPr>
              <a:t>Indigenous Ancestral            Cultural Identity	         Indigenous site 		      Cultural Figure Identity				             also Greek </a:t>
            </a:r>
            <a:r>
              <a:rPr lang="en-US" altLang="en-US" sz="1400" b="1" dirty="0" err="1">
                <a:solidFill>
                  <a:srgbClr val="5F931C"/>
                </a:solidFill>
              </a:rPr>
              <a:t>Paniyiri</a:t>
            </a:r>
            <a:r>
              <a:rPr lang="en-US" altLang="en-US" sz="1400" b="1" dirty="0">
                <a:solidFill>
                  <a:srgbClr val="5F931C"/>
                </a:solidFill>
              </a:rPr>
              <a:t> </a:t>
            </a:r>
          </a:p>
          <a:p>
            <a:pPr algn="ctr" eaLnBrk="1" hangingPunct="1">
              <a:lnSpc>
                <a:spcPct val="80000"/>
              </a:lnSpc>
              <a:buFontTx/>
              <a:buNone/>
            </a:pPr>
            <a:endParaRPr lang="en-US" altLang="en-US" sz="1000" b="1" dirty="0">
              <a:solidFill>
                <a:schemeClr val="bg1">
                  <a:lumMod val="50000"/>
                </a:schemeClr>
              </a:solidFill>
            </a:endParaRPr>
          </a:p>
          <a:p>
            <a:pPr algn="ctr" eaLnBrk="1" hangingPunct="1">
              <a:lnSpc>
                <a:spcPct val="80000"/>
              </a:lnSpc>
              <a:buFontTx/>
              <a:buNone/>
            </a:pPr>
            <a:r>
              <a:rPr lang="en-US" altLang="en-US" sz="2000" b="1" dirty="0">
                <a:solidFill>
                  <a:srgbClr val="5F931C"/>
                </a:solidFill>
              </a:rPr>
              <a:t>Worth a look</a:t>
            </a:r>
          </a:p>
          <a:p>
            <a:pPr algn="ctr" eaLnBrk="1" hangingPunct="1">
              <a:lnSpc>
                <a:spcPct val="80000"/>
              </a:lnSpc>
              <a:buFontTx/>
              <a:buNone/>
            </a:pPr>
            <a:r>
              <a:rPr lang="en-US" altLang="en-US" sz="1400" b="1" dirty="0"/>
              <a:t>(http://</a:t>
            </a:r>
            <a:r>
              <a:rPr lang="en-US" altLang="en-US" sz="1400" b="1" dirty="0" err="1"/>
              <a:t>australia.icomos.org</a:t>
            </a:r>
            <a:r>
              <a:rPr lang="en-US" altLang="en-US" sz="1400" b="1" dirty="0"/>
              <a:t>/</a:t>
            </a:r>
            <a:r>
              <a:rPr lang="en-US" altLang="en-US" sz="1400" b="1" dirty="0" err="1"/>
              <a:t>wp</a:t>
            </a:r>
            <a:r>
              <a:rPr lang="en-US" altLang="en-US" sz="1400" b="1" dirty="0"/>
              <a:t>-content/uploads/Practice-</a:t>
            </a:r>
            <a:r>
              <a:rPr lang="en-US" altLang="en-US" sz="1400" b="1" dirty="0" err="1"/>
              <a:t>Note_Intangible</a:t>
            </a:r>
            <a:r>
              <a:rPr lang="en-US" altLang="en-US" sz="1400" b="1" dirty="0"/>
              <a:t>-Cultural-Heritage-</a:t>
            </a:r>
            <a:r>
              <a:rPr lang="en-US" altLang="en-US" sz="1400" b="1" dirty="0" err="1"/>
              <a:t>Place.pdf</a:t>
            </a:r>
            <a:r>
              <a:rPr lang="en-US" altLang="en-US" sz="1400" b="1" dirty="0"/>
              <a:t>)</a:t>
            </a:r>
          </a:p>
        </p:txBody>
      </p:sp>
      <p:pic>
        <p:nvPicPr>
          <p:cNvPr id="6758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506" y="3573016"/>
            <a:ext cx="16129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31641" y="3567360"/>
            <a:ext cx="1638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84442" y="3567360"/>
            <a:ext cx="16446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846836" y="3577902"/>
            <a:ext cx="16319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67744" y="6453337"/>
            <a:ext cx="4032448" cy="307777"/>
          </a:xfrm>
          <a:prstGeom prst="rect">
            <a:avLst/>
          </a:prstGeom>
          <a:noFill/>
        </p:spPr>
        <p:txBody>
          <a:bodyPr wrap="square" rtlCol="0">
            <a:spAutoFit/>
          </a:bodyPr>
          <a:lstStyle/>
          <a:p>
            <a:pPr algn="ctr"/>
            <a:r>
              <a:rPr lang="en-US" sz="1400" dirty="0">
                <a:solidFill>
                  <a:srgbClr val="5F931C"/>
                </a:solidFill>
              </a:rPr>
              <a:t>Marilyn Truscott SIETAR &amp; ANU 2018</a:t>
            </a:r>
          </a:p>
        </p:txBody>
      </p:sp>
    </p:spTree>
    <p:extLst>
      <p:ext uri="{BB962C8B-B14F-4D97-AF65-F5344CB8AC3E}">
        <p14:creationId xmlns:p14="http://schemas.microsoft.com/office/powerpoint/2010/main" val="13797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0"/>
            <a:ext cx="7772400" cy="685800"/>
          </a:xfrm>
        </p:spPr>
        <p:txBody>
          <a:bodyPr/>
          <a:lstStyle/>
          <a:p>
            <a:pPr eaLnBrk="1" hangingPunct="1"/>
            <a:r>
              <a:rPr lang="en-AU" sz="3200" b="1">
                <a:solidFill>
                  <a:srgbClr val="FF0000"/>
                </a:solidFill>
                <a:latin typeface="Arial" pitchFamily="-104" charset="0"/>
                <a:ea typeface="ＭＳ Ｐゴシック" pitchFamily="-104" charset="-128"/>
                <a:cs typeface="ＭＳ Ｐゴシック" pitchFamily="-104" charset="-128"/>
              </a:rPr>
              <a:t>Sources</a:t>
            </a:r>
          </a:p>
        </p:txBody>
      </p:sp>
      <p:sp>
        <p:nvSpPr>
          <p:cNvPr id="49155" name="Rectangle 3"/>
          <p:cNvSpPr>
            <a:spLocks noGrp="1" noChangeArrowheads="1"/>
          </p:cNvSpPr>
          <p:nvPr>
            <p:ph type="body" idx="1"/>
          </p:nvPr>
        </p:nvSpPr>
        <p:spPr>
          <a:xfrm>
            <a:off x="381000" y="762000"/>
            <a:ext cx="8458200" cy="5943600"/>
          </a:xfrm>
        </p:spPr>
        <p:txBody>
          <a:bodyPr/>
          <a:lstStyle/>
          <a:p>
            <a:pPr eaLnBrk="1" hangingPunct="1">
              <a:buFontTx/>
              <a:buNone/>
            </a:pPr>
            <a:r>
              <a:rPr lang="en-AU" sz="2800" dirty="0">
                <a:latin typeface="Arial" pitchFamily="-104" charset="0"/>
                <a:ea typeface="ＭＳ Ｐゴシック" pitchFamily="-104" charset="-128"/>
                <a:cs typeface="ＭＳ Ｐゴシック" pitchFamily="-104" charset="-128"/>
              </a:rPr>
              <a:t>References:</a:t>
            </a:r>
          </a:p>
          <a:p>
            <a:pPr>
              <a:buFontTx/>
              <a:buNone/>
            </a:pPr>
            <a:r>
              <a:rPr lang="en-US" sz="1400" dirty="0" err="1">
                <a:ea typeface="ＭＳ Ｐゴシック" pitchFamily="-104" charset="-128"/>
                <a:cs typeface="ＭＳ Ｐゴシック" pitchFamily="-104" charset="-128"/>
              </a:rPr>
              <a:t>Ang</a:t>
            </a:r>
            <a:r>
              <a:rPr lang="en-US" sz="1400" dirty="0">
                <a:ea typeface="ＭＳ Ｐゴシック" pitchFamily="-104" charset="-128"/>
                <a:cs typeface="ＭＳ Ｐゴシック" pitchFamily="-104" charset="-128"/>
              </a:rPr>
              <a:t>, </a:t>
            </a:r>
            <a:r>
              <a:rPr lang="en-US" sz="1400" dirty="0" err="1">
                <a:ea typeface="ＭＳ Ｐゴシック" pitchFamily="-104" charset="-128"/>
                <a:cs typeface="ＭＳ Ｐゴシック" pitchFamily="-104" charset="-128"/>
              </a:rPr>
              <a:t>Ien</a:t>
            </a:r>
            <a:r>
              <a:rPr lang="en-US" sz="1400" dirty="0">
                <a:ea typeface="ＭＳ Ｐゴシック" pitchFamily="-104" charset="-128"/>
                <a:cs typeface="ＭＳ Ｐゴシック" pitchFamily="-104" charset="-128"/>
              </a:rPr>
              <a:t>, Jeffrey E Brand, Greg Noble and Derek Wilding 2002 </a:t>
            </a:r>
            <a:r>
              <a:rPr lang="en-AU" sz="1400" i="1" dirty="0">
                <a:ea typeface="ＭＳ Ｐゴシック" pitchFamily="-104" charset="-128"/>
                <a:cs typeface="ＭＳ Ｐゴシック" pitchFamily="-104" charset="-128"/>
              </a:rPr>
              <a:t>Living Diversity: Australia’s Multicultural Future, </a:t>
            </a:r>
            <a:r>
              <a:rPr lang="en-AU" sz="1400" dirty="0">
                <a:ea typeface="ＭＳ Ｐゴシック" pitchFamily="-104" charset="-128"/>
                <a:cs typeface="ＭＳ Ｐゴシック" pitchFamily="-104" charset="-128"/>
              </a:rPr>
              <a:t>Special Broadcasting Commission</a:t>
            </a:r>
          </a:p>
          <a:p>
            <a:pPr>
              <a:buFontTx/>
              <a:buNone/>
            </a:pPr>
            <a:r>
              <a:rPr lang="en-AU" sz="1400" dirty="0">
                <a:ea typeface="ＭＳ Ｐゴシック" pitchFamily="-104" charset="-128"/>
                <a:cs typeface="ＭＳ Ｐゴシック" pitchFamily="-104" charset="-128"/>
              </a:rPr>
              <a:t>Illawarra Migration Heritage Project (</a:t>
            </a:r>
            <a:r>
              <a:rPr lang="en-US" sz="1400" dirty="0">
                <a:ea typeface="ＭＳ Ｐゴシック" pitchFamily="-104" charset="-128"/>
                <a:cs typeface="ＭＳ Ｐゴシック" pitchFamily="-104" charset="-128"/>
              </a:rPr>
              <a:t>http://</a:t>
            </a:r>
            <a:r>
              <a:rPr lang="en-US" sz="1400" dirty="0" err="1">
                <a:ea typeface="ＭＳ Ｐゴシック" pitchFamily="-104" charset="-128"/>
                <a:cs typeface="ＭＳ Ｐゴシック" pitchFamily="-104" charset="-128"/>
              </a:rPr>
              <a:t>www.mhpillawarra.com</a:t>
            </a:r>
            <a:r>
              <a:rPr lang="en-US" sz="1400" dirty="0">
                <a:ea typeface="ＭＳ Ｐゴシック" pitchFamily="-104" charset="-128"/>
                <a:cs typeface="ＭＳ Ｐゴシック" pitchFamily="-104" charset="-128"/>
              </a:rPr>
              <a:t>)</a:t>
            </a:r>
            <a:endParaRPr lang="en-AU" sz="1400" dirty="0">
              <a:ea typeface="ＭＳ Ｐゴシック" pitchFamily="-104" charset="-128"/>
              <a:cs typeface="ＭＳ Ｐゴシック" pitchFamily="-104" charset="-128"/>
            </a:endParaRPr>
          </a:p>
          <a:p>
            <a:pPr>
              <a:buFontTx/>
              <a:buNone/>
            </a:pPr>
            <a:r>
              <a:rPr lang="en-AU" sz="1400" dirty="0">
                <a:ea typeface="ＭＳ Ｐゴシック" pitchFamily="-104" charset="-128"/>
                <a:cs typeface="ＭＳ Ｐゴシック" pitchFamily="-104" charset="-128"/>
              </a:rPr>
              <a:t>Thomas, Mandy 2002 Moving Landscapes: National Parks and the Vietnamese experience, </a:t>
            </a:r>
            <a:r>
              <a:rPr lang="en-AU" sz="1400" i="1" dirty="0">
                <a:ea typeface="ＭＳ Ｐゴシック" pitchFamily="-104" charset="-128"/>
                <a:cs typeface="ＭＳ Ｐゴシック" pitchFamily="-104" charset="-128"/>
              </a:rPr>
              <a:t>Studies in the Cultural Construction of Open </a:t>
            </a:r>
            <a:r>
              <a:rPr lang="en-AU" sz="1400" dirty="0">
                <a:ea typeface="ＭＳ Ｐゴシック" pitchFamily="-104" charset="-128"/>
                <a:cs typeface="ＭＳ Ｐゴシック" pitchFamily="-104" charset="-128"/>
              </a:rPr>
              <a:t>Space, NSW National Parks and Wildlife Service</a:t>
            </a:r>
          </a:p>
          <a:p>
            <a:pPr>
              <a:buFontTx/>
              <a:buNone/>
            </a:pPr>
            <a:r>
              <a:rPr lang="en-AU" sz="1400" dirty="0">
                <a:ea typeface="ＭＳ Ｐゴシック" pitchFamily="-104" charset="-128"/>
                <a:cs typeface="ＭＳ Ｐゴシック" pitchFamily="-104" charset="-128"/>
              </a:rPr>
              <a:t>Thomas, Martin 2001 A Multicultural Landscape: National Parks and the Macedonian Experience, </a:t>
            </a:r>
            <a:r>
              <a:rPr lang="en-AU" sz="1400" i="1" dirty="0">
                <a:ea typeface="ＭＳ Ｐゴシック" pitchFamily="-104" charset="-128"/>
                <a:cs typeface="ＭＳ Ｐゴシック" pitchFamily="-104" charset="-128"/>
              </a:rPr>
              <a:t>Studies in the Cultural Construction of Open </a:t>
            </a:r>
            <a:r>
              <a:rPr lang="en-AU" sz="1400" dirty="0">
                <a:ea typeface="ＭＳ Ｐゴシック" pitchFamily="-104" charset="-128"/>
                <a:cs typeface="ＭＳ Ｐゴシック" pitchFamily="-104" charset="-128"/>
              </a:rPr>
              <a:t>Space, NSW National Parks and Wildlife Service</a:t>
            </a:r>
          </a:p>
          <a:p>
            <a:pPr>
              <a:buFontTx/>
              <a:buNone/>
            </a:pPr>
            <a:r>
              <a:rPr lang="en-US" sz="1400" dirty="0" err="1">
                <a:ea typeface="ＭＳ Ｐゴシック" pitchFamily="-104" charset="-128"/>
                <a:cs typeface="ＭＳ Ｐゴシック" pitchFamily="-104" charset="-128"/>
              </a:rPr>
              <a:t>Zevallos</a:t>
            </a:r>
            <a:r>
              <a:rPr lang="en-US" sz="1400" dirty="0">
                <a:ea typeface="ＭＳ Ｐゴシック" pitchFamily="-104" charset="-128"/>
                <a:cs typeface="ＭＳ Ｐゴシック" pitchFamily="-104" charset="-128"/>
              </a:rPr>
              <a:t>, </a:t>
            </a:r>
            <a:r>
              <a:rPr lang="en-US" sz="1400" dirty="0" err="1">
                <a:ea typeface="ＭＳ Ｐゴシック" pitchFamily="-104" charset="-128"/>
                <a:cs typeface="ＭＳ Ｐゴシック" pitchFamily="-104" charset="-128"/>
              </a:rPr>
              <a:t>Zuleyka</a:t>
            </a:r>
            <a:r>
              <a:rPr lang="en-US" sz="1400" dirty="0">
                <a:ea typeface="ＭＳ Ｐゴシック" pitchFamily="-104" charset="-128"/>
                <a:cs typeface="ＭＳ Ｐゴシック" pitchFamily="-104" charset="-128"/>
              </a:rPr>
              <a:t> 2008 "'You Have to be Anglo and Not Look Like Me': identity and belonging among young women of Turkish and Latin American backgrounds in Melbourne, Australia", </a:t>
            </a:r>
            <a:r>
              <a:rPr lang="en-US" sz="1400" i="1" dirty="0">
                <a:ea typeface="ＭＳ Ｐゴシック" pitchFamily="-104" charset="-128"/>
                <a:cs typeface="ＭＳ Ｐゴシック" pitchFamily="-104" charset="-128"/>
              </a:rPr>
              <a:t>Australian Geographer </a:t>
            </a:r>
            <a:r>
              <a:rPr lang="en-US" sz="1400" dirty="0">
                <a:ea typeface="ＭＳ Ｐゴシック" pitchFamily="-104" charset="-128"/>
                <a:cs typeface="ＭＳ Ｐゴシック" pitchFamily="-104" charset="-128"/>
              </a:rPr>
              <a:t>39(1):21–43</a:t>
            </a:r>
          </a:p>
          <a:p>
            <a:pPr>
              <a:buFontTx/>
              <a:buNone/>
            </a:pPr>
            <a:r>
              <a:rPr lang="en-US" sz="1400" dirty="0">
                <a:latin typeface="Arial" pitchFamily="-104" charset="0"/>
                <a:ea typeface="ＭＳ Ｐゴシック" pitchFamily="-104" charset="-128"/>
                <a:cs typeface="ＭＳ Ｐゴシック" pitchFamily="-104" charset="-128"/>
              </a:rPr>
              <a:t>Others to be shared in paper</a:t>
            </a:r>
            <a:endParaRPr lang="en-AU" sz="1400" dirty="0">
              <a:latin typeface="Arial" pitchFamily="-104" charset="0"/>
              <a:ea typeface="ＭＳ Ｐゴシック" pitchFamily="-104" charset="-128"/>
              <a:cs typeface="ＭＳ Ｐゴシック" pitchFamily="-104" charset="-128"/>
            </a:endParaRPr>
          </a:p>
          <a:p>
            <a:pPr>
              <a:buFontTx/>
              <a:buNone/>
            </a:pPr>
            <a:r>
              <a:rPr lang="en-AU" sz="2800" dirty="0">
                <a:latin typeface="Arial" pitchFamily="-104" charset="0"/>
                <a:ea typeface="ＭＳ Ｐゴシック" pitchFamily="-104" charset="-128"/>
                <a:cs typeface="ＭＳ Ｐゴシック" pitchFamily="-104" charset="-128"/>
              </a:rPr>
              <a:t>Images:</a:t>
            </a:r>
          </a:p>
          <a:p>
            <a:pPr eaLnBrk="1" hangingPunct="1">
              <a:buFontTx/>
              <a:buNone/>
            </a:pPr>
            <a:r>
              <a:rPr lang="en-AU" sz="2000" dirty="0">
                <a:latin typeface="Arial" pitchFamily="-104" charset="0"/>
                <a:ea typeface="ＭＳ Ｐゴシック" pitchFamily="-104" charset="-128"/>
                <a:cs typeface="ＭＳ Ｐゴシック" pitchFamily="-104" charset="-128"/>
              </a:rPr>
              <a:t>UNESCO Intangible Cultural Heritage List </a:t>
            </a:r>
          </a:p>
          <a:p>
            <a:pPr eaLnBrk="1" hangingPunct="1">
              <a:buFontTx/>
              <a:buNone/>
            </a:pPr>
            <a:r>
              <a:rPr lang="en-AU" sz="2000" dirty="0">
                <a:latin typeface="Arial" pitchFamily="-104" charset="0"/>
                <a:ea typeface="ＭＳ Ｐゴシック" pitchFamily="-104" charset="-128"/>
                <a:cs typeface="ＭＳ Ｐゴシック" pitchFamily="-104" charset="-128"/>
              </a:rPr>
              <a:t>	</a:t>
            </a:r>
            <a:r>
              <a:rPr lang="en-AU" sz="1600" dirty="0">
                <a:latin typeface="Arial" pitchFamily="-104" charset="0"/>
                <a:ea typeface="ＭＳ Ｐゴシック" pitchFamily="-104" charset="-128"/>
                <a:cs typeface="ＭＳ Ｐゴシック" pitchFamily="-104" charset="-128"/>
              </a:rPr>
              <a:t>http://</a:t>
            </a:r>
            <a:r>
              <a:rPr lang="en-AU" sz="1600" dirty="0" err="1">
                <a:latin typeface="Arial" pitchFamily="-104" charset="0"/>
                <a:ea typeface="ＭＳ Ｐゴシック" pitchFamily="-104" charset="-128"/>
                <a:cs typeface="ＭＳ Ｐゴシック" pitchFamily="-104" charset="-128"/>
              </a:rPr>
              <a:t>www.unesco.org</a:t>
            </a:r>
            <a:r>
              <a:rPr lang="en-AU" sz="1600" dirty="0">
                <a:latin typeface="Arial" pitchFamily="-104" charset="0"/>
                <a:ea typeface="ＭＳ Ｐゴシック" pitchFamily="-104" charset="-128"/>
                <a:cs typeface="ＭＳ Ｐゴシック" pitchFamily="-104" charset="-128"/>
              </a:rPr>
              <a:t>/culture/</a:t>
            </a:r>
            <a:r>
              <a:rPr lang="en-AU" sz="1600" dirty="0" err="1">
                <a:latin typeface="Arial" pitchFamily="-104" charset="0"/>
                <a:ea typeface="ＭＳ Ｐゴシック" pitchFamily="-104" charset="-128"/>
                <a:cs typeface="ＭＳ Ｐゴシック" pitchFamily="-104" charset="-128"/>
              </a:rPr>
              <a:t>ich</a:t>
            </a:r>
            <a:r>
              <a:rPr lang="en-AU" sz="1600" dirty="0">
                <a:latin typeface="Arial" pitchFamily="-104" charset="0"/>
                <a:ea typeface="ＭＳ Ｐゴシック" pitchFamily="-104" charset="-128"/>
                <a:cs typeface="ＭＳ Ｐゴシック" pitchFamily="-104" charset="-128"/>
              </a:rPr>
              <a:t>/</a:t>
            </a:r>
            <a:r>
              <a:rPr lang="en-AU" sz="1600" dirty="0" err="1">
                <a:latin typeface="Arial" pitchFamily="-104" charset="0"/>
                <a:ea typeface="ＭＳ Ｐゴシック" pitchFamily="-104" charset="-128"/>
                <a:cs typeface="ＭＳ Ｐゴシック" pitchFamily="-104" charset="-128"/>
              </a:rPr>
              <a:t>index.php?pg</a:t>
            </a:r>
            <a:r>
              <a:rPr lang="en-AU" sz="1600" dirty="0">
                <a:latin typeface="Arial" pitchFamily="-104" charset="0"/>
                <a:ea typeface="ＭＳ Ｐゴシック" pitchFamily="-104" charset="-128"/>
                <a:cs typeface="ＭＳ Ｐゴシック" pitchFamily="-104" charset="-128"/>
              </a:rPr>
              <a:t>=00011</a:t>
            </a:r>
          </a:p>
          <a:p>
            <a:pPr eaLnBrk="1" hangingPunct="1">
              <a:buFontTx/>
              <a:buNone/>
            </a:pPr>
            <a:r>
              <a:rPr lang="en-AU" sz="2000" dirty="0">
                <a:latin typeface="Arial" pitchFamily="-104" charset="0"/>
                <a:ea typeface="ＭＳ Ｐゴシック" pitchFamily="-104" charset="-128"/>
                <a:cs typeface="ＭＳ Ｐゴシック" pitchFamily="-104" charset="-128"/>
              </a:rPr>
              <a:t>UNESCO World Heritage List</a:t>
            </a:r>
          </a:p>
          <a:p>
            <a:pPr eaLnBrk="1" hangingPunct="1">
              <a:buFontTx/>
              <a:buNone/>
            </a:pPr>
            <a:r>
              <a:rPr lang="en-AU" sz="2000" dirty="0">
                <a:latin typeface="Arial" pitchFamily="-104" charset="0"/>
                <a:ea typeface="ＭＳ Ｐゴシック" pitchFamily="-104" charset="-128"/>
                <a:cs typeface="ＭＳ Ｐゴシック" pitchFamily="-104" charset="-128"/>
              </a:rPr>
              <a:t>	</a:t>
            </a:r>
            <a:r>
              <a:rPr lang="en-AU" sz="1600" dirty="0">
                <a:latin typeface="Arial" pitchFamily="-104" charset="0"/>
                <a:ea typeface="ＭＳ Ｐゴシック" pitchFamily="-104" charset="-128"/>
                <a:cs typeface="ＭＳ Ｐゴシック" pitchFamily="-104" charset="-128"/>
              </a:rPr>
              <a:t>http://</a:t>
            </a:r>
            <a:r>
              <a:rPr lang="en-AU" sz="1600" dirty="0" err="1">
                <a:latin typeface="Arial" pitchFamily="-104" charset="0"/>
                <a:ea typeface="ＭＳ Ｐゴシック" pitchFamily="-104" charset="-128"/>
                <a:cs typeface="ＭＳ Ｐゴシック" pitchFamily="-104" charset="-128"/>
              </a:rPr>
              <a:t>whc.unesco.org</a:t>
            </a:r>
            <a:r>
              <a:rPr lang="en-AU" sz="1600" dirty="0">
                <a:latin typeface="Arial" pitchFamily="-104" charset="0"/>
                <a:ea typeface="ＭＳ Ｐゴシック" pitchFamily="-104" charset="-128"/>
                <a:cs typeface="ＭＳ Ｐゴシック" pitchFamily="-104" charset="-128"/>
              </a:rPr>
              <a:t>/</a:t>
            </a:r>
            <a:r>
              <a:rPr lang="en-AU" sz="1600" dirty="0" err="1">
                <a:latin typeface="Arial" pitchFamily="-104" charset="0"/>
                <a:ea typeface="ＭＳ Ｐゴシック" pitchFamily="-104" charset="-128"/>
                <a:cs typeface="ＭＳ Ｐゴシック" pitchFamily="-104" charset="-128"/>
              </a:rPr>
              <a:t>en</a:t>
            </a:r>
            <a:r>
              <a:rPr lang="en-AU" sz="1600" dirty="0">
                <a:latin typeface="Arial" pitchFamily="-104" charset="0"/>
                <a:ea typeface="ＭＳ Ｐゴシック" pitchFamily="-104" charset="-128"/>
                <a:cs typeface="ＭＳ Ｐゴシック" pitchFamily="-104" charset="-128"/>
              </a:rPr>
              <a:t>/list</a:t>
            </a:r>
          </a:p>
          <a:p>
            <a:pPr eaLnBrk="1" hangingPunct="1">
              <a:buFontTx/>
              <a:buNone/>
            </a:pPr>
            <a:r>
              <a:rPr lang="en-AU" sz="2000" dirty="0">
                <a:latin typeface="Arial" pitchFamily="-104" charset="0"/>
                <a:ea typeface="ＭＳ Ｐゴシック" pitchFamily="-104" charset="-128"/>
                <a:cs typeface="ＭＳ Ｐゴシック" pitchFamily="-104" charset="-128"/>
              </a:rPr>
              <a:t>Otherwise Marilyn Truscott / shared later – </a:t>
            </a:r>
            <a:r>
              <a:rPr lang="en-AU" sz="2000" dirty="0" err="1">
                <a:latin typeface="Arial" pitchFamily="-104" charset="0"/>
                <a:ea typeface="ＭＳ Ｐゴシック" pitchFamily="-104" charset="-128"/>
                <a:cs typeface="ＭＳ Ｐゴシック" pitchFamily="-104" charset="-128"/>
              </a:rPr>
              <a:t>mct-oz@bigpond.net.au</a:t>
            </a:r>
            <a:endParaRPr lang="en-AU" sz="2000" dirty="0">
              <a:latin typeface="Arial" pitchFamily="-104" charset="0"/>
              <a:ea typeface="ＭＳ Ｐゴシック" pitchFamily="-104" charset="-128"/>
              <a:cs typeface="ＭＳ Ｐゴシック" pitchFamily="-104" charset="-128"/>
            </a:endParaRPr>
          </a:p>
          <a:p>
            <a:pPr eaLnBrk="1" hangingPunct="1">
              <a:buFontTx/>
              <a:buNone/>
            </a:pPr>
            <a:endParaRPr lang="en-AU" sz="3600" dirty="0">
              <a:latin typeface="Arial" pitchFamily="-104" charset="0"/>
              <a:ea typeface="ＭＳ Ｐゴシック" pitchFamily="-104" charset="-128"/>
              <a:cs typeface="ＭＳ Ｐゴシック" pitchFamily="-104" charset="-128"/>
            </a:endParaRPr>
          </a:p>
          <a:p>
            <a:pPr eaLnBrk="1" hangingPunct="1">
              <a:buFontTx/>
              <a:buNone/>
            </a:pPr>
            <a:endParaRPr lang="en-AU" sz="3600" dirty="0">
              <a:latin typeface="Arial" pitchFamily="-104" charset="0"/>
              <a:ea typeface="ＭＳ Ｐゴシック" pitchFamily="-104" charset="-128"/>
              <a:cs typeface="ＭＳ Ｐゴシック" pitchFamily="-10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345142"/>
            <a:ext cx="9144000" cy="1035432"/>
          </a:xfrm>
        </p:spPr>
        <p:txBody>
          <a:bodyPr/>
          <a:lstStyle/>
          <a:p>
            <a:pPr eaLnBrk="1" hangingPunct="1"/>
            <a:r>
              <a:rPr lang="en-US" sz="3200" b="1">
                <a:solidFill>
                  <a:srgbClr val="5F931C"/>
                </a:solidFill>
              </a:rPr>
              <a:t>Yet Australia</a:t>
            </a:r>
            <a:br>
              <a:rPr lang="en-US" sz="3200" b="1">
                <a:solidFill>
                  <a:srgbClr val="5F931C"/>
                </a:solidFill>
              </a:rPr>
            </a:br>
            <a:r>
              <a:rPr lang="en-US" sz="3200" b="1">
                <a:solidFill>
                  <a:srgbClr val="5F931C"/>
                </a:solidFill>
              </a:rPr>
              <a:t>a very early ‘out of Africa’ settlement</a:t>
            </a:r>
            <a:endParaRPr lang="en-US" sz="3000" b="1">
              <a:solidFill>
                <a:srgbClr val="5F931C"/>
              </a:solidFill>
            </a:endParaRPr>
          </a:p>
        </p:txBody>
      </p:sp>
      <p:sp>
        <p:nvSpPr>
          <p:cNvPr id="26627" name="Content Placeholder 2"/>
          <p:cNvSpPr>
            <a:spLocks noGrp="1"/>
          </p:cNvSpPr>
          <p:nvPr>
            <p:ph idx="1"/>
          </p:nvPr>
        </p:nvSpPr>
        <p:spPr>
          <a:xfrm>
            <a:off x="1090585" y="1656688"/>
            <a:ext cx="7040483" cy="4469475"/>
          </a:xfrm>
        </p:spPr>
        <p:txBody>
          <a:bodyPr/>
          <a:lstStyle/>
          <a:p>
            <a:pPr algn="ctr" eaLnBrk="1" hangingPunct="1">
              <a:buFont typeface="Arial" charset="0"/>
              <a:buNone/>
              <a:defRPr/>
            </a:pPr>
            <a:r>
              <a:rPr lang="en-US" sz="2400" b="1" i="1" dirty="0">
                <a:solidFill>
                  <a:schemeClr val="bg2">
                    <a:lumMod val="75000"/>
                  </a:schemeClr>
                </a:solidFill>
              </a:rPr>
              <a:t>Homo sapiens sapiens </a:t>
            </a:r>
            <a:r>
              <a:rPr lang="en-US" sz="2400" b="1" dirty="0">
                <a:solidFill>
                  <a:schemeClr val="bg2">
                    <a:lumMod val="75000"/>
                  </a:schemeClr>
                </a:solidFill>
              </a:rPr>
              <a:t>out of Africa</a:t>
            </a:r>
          </a:p>
          <a:p>
            <a:pPr algn="ctr" eaLnBrk="1" hangingPunct="1">
              <a:buFont typeface="Arial" charset="0"/>
              <a:buNone/>
              <a:defRPr/>
            </a:pPr>
            <a:r>
              <a:rPr lang="en-US" sz="2400" dirty="0">
                <a:solidFill>
                  <a:schemeClr val="bg2">
                    <a:lumMod val="75000"/>
                  </a:schemeClr>
                </a:solidFill>
              </a:rPr>
              <a:t>Recent dates in Arabia: 130,000 years ago</a:t>
            </a:r>
          </a:p>
          <a:p>
            <a:pPr algn="ctr" eaLnBrk="1" hangingPunct="1">
              <a:buFont typeface="Arial" charset="0"/>
              <a:buNone/>
              <a:defRPr/>
            </a:pPr>
            <a:r>
              <a:rPr lang="en-US" sz="1600" dirty="0">
                <a:solidFill>
                  <a:schemeClr val="bg2">
                    <a:lumMod val="75000"/>
                  </a:schemeClr>
                </a:solidFill>
              </a:rPr>
              <a:t>(Jeff Rose University of Birmingham 2010)</a:t>
            </a:r>
          </a:p>
          <a:p>
            <a:pPr algn="ctr" eaLnBrk="1" hangingPunct="1">
              <a:buFont typeface="Arial" charset="0"/>
              <a:buNone/>
              <a:defRPr/>
            </a:pPr>
            <a:endParaRPr lang="en-US" sz="800" dirty="0">
              <a:solidFill>
                <a:schemeClr val="bg2">
                  <a:lumMod val="75000"/>
                </a:schemeClr>
              </a:solidFill>
            </a:endParaRPr>
          </a:p>
          <a:p>
            <a:pPr algn="ctr" eaLnBrk="1" hangingPunct="1">
              <a:buFont typeface="Arial" charset="0"/>
              <a:buNone/>
              <a:defRPr/>
            </a:pPr>
            <a:r>
              <a:rPr lang="en-US" sz="2400" dirty="0">
                <a:solidFill>
                  <a:schemeClr val="bg2">
                    <a:lumMod val="75000"/>
                  </a:schemeClr>
                </a:solidFill>
              </a:rPr>
              <a:t>Arrival in Australia date currently at least</a:t>
            </a:r>
          </a:p>
          <a:p>
            <a:pPr algn="ctr" eaLnBrk="1" hangingPunct="1">
              <a:buFont typeface="Arial" charset="0"/>
              <a:buNone/>
              <a:defRPr/>
            </a:pPr>
            <a:r>
              <a:rPr lang="en-US" sz="2400" dirty="0">
                <a:solidFill>
                  <a:schemeClr val="bg2">
                    <a:lumMod val="75000"/>
                  </a:schemeClr>
                </a:solidFill>
              </a:rPr>
              <a:t>65,000BP</a:t>
            </a:r>
          </a:p>
          <a:p>
            <a:pPr algn="ctr" eaLnBrk="1" hangingPunct="1">
              <a:buFont typeface="Arial" charset="0"/>
              <a:buNone/>
              <a:defRPr/>
            </a:pPr>
            <a:r>
              <a:rPr lang="en-US" sz="2400" dirty="0">
                <a:solidFill>
                  <a:schemeClr val="bg2">
                    <a:lumMod val="75000"/>
                  </a:schemeClr>
                </a:solidFill>
              </a:rPr>
              <a:t>possibly more</a:t>
            </a:r>
            <a:endParaRPr lang="en-US" sz="2800" dirty="0">
              <a:solidFill>
                <a:srgbClr val="FF0000"/>
              </a:solidFill>
            </a:endParaRPr>
          </a:p>
        </p:txBody>
      </p:sp>
      <p:pic>
        <p:nvPicPr>
          <p:cNvPr id="23" name="Picture 22" descr="88893_990x742-cb1424797727-cu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52925"/>
            <a:ext cx="2352675" cy="2505075"/>
          </a:xfrm>
          <a:prstGeom prst="rect">
            <a:avLst/>
          </a:prstGeom>
        </p:spPr>
      </p:pic>
      <p:pic>
        <p:nvPicPr>
          <p:cNvPr id="24" name="Picture 23" descr="Sunda-Sahul.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1960" y="4485640"/>
            <a:ext cx="2352040" cy="2372360"/>
          </a:xfrm>
          <a:prstGeom prst="rect">
            <a:avLst/>
          </a:prstGeom>
        </p:spPr>
      </p:pic>
      <p:pic>
        <p:nvPicPr>
          <p:cNvPr id="25" name="Picture 24" descr="OutAfrica.tif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6320" y="4280535"/>
            <a:ext cx="4549140" cy="2577465"/>
          </a:xfrm>
          <a:prstGeom prst="rect">
            <a:avLst/>
          </a:prstGeom>
        </p:spPr>
      </p:pic>
      <p:sp>
        <p:nvSpPr>
          <p:cNvPr id="2" name="Footer Placeholder 1"/>
          <p:cNvSpPr>
            <a:spLocks noGrp="1"/>
          </p:cNvSpPr>
          <p:nvPr>
            <p:ph type="ftr" sz="quarter" idx="11"/>
          </p:nvPr>
        </p:nvSpPr>
        <p:spPr/>
        <p:txBody>
          <a:bodyPr/>
          <a:lstStyle/>
          <a:p>
            <a:r>
              <a:rPr lang="en-US"/>
              <a:t>Marilyn Truscott SIETAR &amp; ANU 2018</a:t>
            </a:r>
          </a:p>
          <a:p>
            <a:r>
              <a:rPr lang="en-US"/>
              <a:t>
Marilyn Truscott SIETAR &amp; ANU 2018</a:t>
            </a:r>
          </a:p>
          <a:p>
            <a:r>
              <a:rPr lang="en-US"/>
              <a:t>
Marilyn Truscott SIETAR &amp; ANU 2018</a:t>
            </a:r>
            <a:endParaRPr lang="en-A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1143000"/>
          </a:xfrm>
        </p:spPr>
        <p:txBody>
          <a:bodyPr/>
          <a:lstStyle/>
          <a:p>
            <a:pPr eaLnBrk="1" hangingPunct="1"/>
            <a:r>
              <a:rPr lang="en-US" sz="3200" b="1">
                <a:solidFill>
                  <a:srgbClr val="5F931C"/>
                </a:solidFill>
              </a:rPr>
              <a:t>with a long stay in one place …</a:t>
            </a:r>
            <a:br>
              <a:rPr lang="en-US" sz="3200" b="1">
                <a:solidFill>
                  <a:srgbClr val="5F931C"/>
                </a:solidFill>
              </a:rPr>
            </a:br>
            <a:r>
              <a:rPr lang="en-US" sz="3200" b="1">
                <a:solidFill>
                  <a:srgbClr val="5F931C"/>
                </a:solidFill>
              </a:rPr>
              <a:t>on ‘Country’</a:t>
            </a:r>
            <a:endParaRPr lang="en-US" sz="3000" b="1">
              <a:solidFill>
                <a:srgbClr val="5F931C"/>
              </a:solidFill>
            </a:endParaRPr>
          </a:p>
        </p:txBody>
      </p:sp>
      <p:sp>
        <p:nvSpPr>
          <p:cNvPr id="26627" name="Content Placeholder 2"/>
          <p:cNvSpPr>
            <a:spLocks noGrp="1"/>
          </p:cNvSpPr>
          <p:nvPr>
            <p:ph idx="1"/>
          </p:nvPr>
        </p:nvSpPr>
        <p:spPr>
          <a:xfrm>
            <a:off x="533400" y="1143000"/>
            <a:ext cx="8077200" cy="4983163"/>
          </a:xfrm>
        </p:spPr>
        <p:txBody>
          <a:bodyPr/>
          <a:lstStyle/>
          <a:p>
            <a:pPr algn="ctr" eaLnBrk="1" hangingPunct="1">
              <a:buFont typeface="Arial" charset="0"/>
              <a:buNone/>
              <a:defRPr/>
            </a:pPr>
            <a:r>
              <a:rPr lang="en-US" sz="2200" dirty="0">
                <a:solidFill>
                  <a:schemeClr val="bg2">
                    <a:lumMod val="75000"/>
                  </a:schemeClr>
                </a:solidFill>
              </a:rPr>
              <a:t>Very early and rapid spread around coast </a:t>
            </a:r>
          </a:p>
          <a:p>
            <a:pPr algn="ctr" eaLnBrk="1" hangingPunct="1">
              <a:buFont typeface="Arial" charset="0"/>
              <a:buNone/>
              <a:defRPr/>
            </a:pPr>
            <a:r>
              <a:rPr lang="en-US" sz="2200" dirty="0">
                <a:solidFill>
                  <a:schemeClr val="bg2">
                    <a:lumMod val="75000"/>
                  </a:schemeClr>
                </a:solidFill>
              </a:rPr>
              <a:t>then throughout continent</a:t>
            </a:r>
          </a:p>
          <a:p>
            <a:pPr algn="ctr" eaLnBrk="1" hangingPunct="1">
              <a:buFont typeface="Arial" charset="0"/>
              <a:buNone/>
              <a:defRPr/>
            </a:pPr>
            <a:r>
              <a:rPr lang="en-US" sz="2200" dirty="0">
                <a:solidFill>
                  <a:schemeClr val="bg2">
                    <a:lumMod val="75000"/>
                  </a:schemeClr>
                </a:solidFill>
              </a:rPr>
              <a:t>Loss of coastal areas—of place—increased </a:t>
            </a:r>
            <a:r>
              <a:rPr lang="en-US" sz="2200" dirty="0" err="1">
                <a:solidFill>
                  <a:schemeClr val="bg2">
                    <a:lumMod val="75000"/>
                  </a:schemeClr>
                </a:solidFill>
              </a:rPr>
              <a:t>desertifcation</a:t>
            </a:r>
            <a:endParaRPr lang="en-US" sz="2200" dirty="0">
              <a:solidFill>
                <a:schemeClr val="bg2">
                  <a:lumMod val="75000"/>
                </a:schemeClr>
              </a:solidFill>
            </a:endParaRPr>
          </a:p>
          <a:p>
            <a:pPr algn="ctr" eaLnBrk="1" hangingPunct="1">
              <a:buFont typeface="Arial" charset="0"/>
              <a:buNone/>
              <a:defRPr/>
            </a:pPr>
            <a:r>
              <a:rPr lang="en-US" sz="2200" dirty="0">
                <a:solidFill>
                  <a:schemeClr val="bg2">
                    <a:lumMod val="75000"/>
                  </a:schemeClr>
                </a:solidFill>
              </a:rPr>
              <a:t>at end of Pleistocene – 12,000-8000BP</a:t>
            </a:r>
          </a:p>
          <a:p>
            <a:pPr algn="ctr" eaLnBrk="1" hangingPunct="1">
              <a:buFont typeface="Arial" charset="0"/>
              <a:buNone/>
              <a:defRPr/>
            </a:pPr>
            <a:r>
              <a:rPr lang="en-US" sz="2200" dirty="0">
                <a:solidFill>
                  <a:schemeClr val="bg2">
                    <a:lumMod val="75000"/>
                  </a:schemeClr>
                </a:solidFill>
              </a:rPr>
              <a:t>Still a very big continent, now very dry</a:t>
            </a:r>
          </a:p>
          <a:p>
            <a:pPr algn="ctr" eaLnBrk="1" hangingPunct="1">
              <a:buNone/>
              <a:defRPr/>
            </a:pPr>
            <a:r>
              <a:rPr lang="en-US" sz="2200" dirty="0">
                <a:solidFill>
                  <a:schemeClr val="bg2">
                    <a:lumMod val="75000"/>
                  </a:schemeClr>
                </a:solidFill>
              </a:rPr>
              <a:t>Long-standing continuity of groups in one place</a:t>
            </a:r>
          </a:p>
          <a:p>
            <a:pPr algn="ctr" eaLnBrk="1" hangingPunct="1">
              <a:buNone/>
              <a:defRPr/>
            </a:pPr>
            <a:r>
              <a:rPr lang="en-US" sz="1600" dirty="0">
                <a:solidFill>
                  <a:schemeClr val="bg2">
                    <a:lumMod val="75000"/>
                  </a:schemeClr>
                </a:solidFill>
              </a:rPr>
              <a:t>(DNA evidence, March 2017)</a:t>
            </a:r>
          </a:p>
          <a:p>
            <a:pPr algn="ctr" eaLnBrk="1" hangingPunct="1">
              <a:buFont typeface="Arial" charset="0"/>
              <a:buNone/>
              <a:defRPr/>
            </a:pPr>
            <a:r>
              <a:rPr lang="en-US" sz="2200" dirty="0">
                <a:solidFill>
                  <a:schemeClr val="bg2">
                    <a:lumMod val="75000"/>
                  </a:schemeClr>
                </a:solidFill>
              </a:rPr>
              <a:t>Some 300 languages and cultures </a:t>
            </a:r>
          </a:p>
          <a:p>
            <a:pPr algn="ctr" eaLnBrk="1" hangingPunct="1">
              <a:buFont typeface="Arial" charset="0"/>
              <a:buNone/>
              <a:defRPr/>
            </a:pPr>
            <a:r>
              <a:rPr lang="en-US" sz="2200" dirty="0">
                <a:solidFill>
                  <a:schemeClr val="bg2">
                    <a:lumMod val="75000"/>
                  </a:schemeClr>
                </a:solidFill>
              </a:rPr>
              <a:t>at time of 1788 European </a:t>
            </a:r>
            <a:r>
              <a:rPr lang="en-US" sz="2200" dirty="0" err="1">
                <a:solidFill>
                  <a:schemeClr val="bg2">
                    <a:lumMod val="75000"/>
                  </a:schemeClr>
                </a:solidFill>
              </a:rPr>
              <a:t>colonisation</a:t>
            </a:r>
            <a:endParaRPr lang="en-US" sz="2200" dirty="0">
              <a:solidFill>
                <a:schemeClr val="bg2">
                  <a:lumMod val="75000"/>
                </a:schemeClr>
              </a:solidFill>
            </a:endParaRPr>
          </a:p>
          <a:p>
            <a:pPr algn="ctr" eaLnBrk="1" hangingPunct="1">
              <a:buFont typeface="Arial" charset="0"/>
              <a:buNone/>
              <a:defRPr/>
            </a:pPr>
            <a:r>
              <a:rPr lang="en-US" sz="2200" dirty="0">
                <a:solidFill>
                  <a:schemeClr val="bg2">
                    <a:lumMod val="75000"/>
                  </a:schemeClr>
                </a:solidFill>
              </a:rPr>
              <a:t>hunter-gatherer cultures – estimated population 750,000</a:t>
            </a:r>
          </a:p>
          <a:p>
            <a:pPr algn="ctr" eaLnBrk="1" hangingPunct="1">
              <a:buFont typeface="Arial" charset="0"/>
              <a:buNone/>
              <a:defRPr/>
            </a:pPr>
            <a:r>
              <a:rPr lang="en-US" sz="2200" dirty="0">
                <a:solidFill>
                  <a:schemeClr val="bg2">
                    <a:lumMod val="75000"/>
                  </a:schemeClr>
                </a:solidFill>
              </a:rPr>
              <a:t>2016 census: c650,000</a:t>
            </a:r>
          </a:p>
          <a:p>
            <a:pPr algn="ctr" eaLnBrk="1" hangingPunct="1">
              <a:buFont typeface="Arial" charset="0"/>
              <a:buNone/>
              <a:defRPr/>
            </a:pPr>
            <a:r>
              <a:rPr lang="en-US" sz="2200" dirty="0">
                <a:solidFill>
                  <a:schemeClr val="bg2">
                    <a:lumMod val="75000"/>
                  </a:schemeClr>
                </a:solidFill>
              </a:rPr>
              <a:t>3% of Australians</a:t>
            </a:r>
          </a:p>
        </p:txBody>
      </p:sp>
      <p:pic>
        <p:nvPicPr>
          <p:cNvPr id="7" name="Picture 6" descr="AIATSIS-Map.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5151120"/>
            <a:ext cx="1962150" cy="1706880"/>
          </a:xfrm>
          <a:prstGeom prst="rect">
            <a:avLst/>
          </a:prstGeom>
        </p:spPr>
      </p:pic>
      <p:pic>
        <p:nvPicPr>
          <p:cNvPr id="10" name="Picture 11" descr="kopp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6268" y="5210048"/>
            <a:ext cx="2332736" cy="158902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4572000" cy="818869"/>
          </a:xfrm>
        </p:spPr>
        <p:txBody>
          <a:bodyPr/>
          <a:lstStyle/>
          <a:p>
            <a:pPr algn="l" eaLnBrk="1" hangingPunct="1"/>
            <a:r>
              <a:rPr lang="en-AU" sz="3200" b="1">
                <a:solidFill>
                  <a:srgbClr val="5F931C"/>
                </a:solidFill>
                <a:latin typeface="Arial" charset="0"/>
              </a:rPr>
              <a:t>Waves of Migration</a:t>
            </a:r>
            <a:endParaRPr lang="en-US" sz="3200" b="1">
              <a:solidFill>
                <a:srgbClr val="849E22"/>
              </a:solidFill>
            </a:endParaRPr>
          </a:p>
        </p:txBody>
      </p:sp>
      <p:sp>
        <p:nvSpPr>
          <p:cNvPr id="30723" name="Content Placeholder 2"/>
          <p:cNvSpPr>
            <a:spLocks noGrp="1"/>
          </p:cNvSpPr>
          <p:nvPr>
            <p:ph idx="1"/>
          </p:nvPr>
        </p:nvSpPr>
        <p:spPr>
          <a:xfrm>
            <a:off x="381000" y="685800"/>
            <a:ext cx="5410200" cy="5791200"/>
          </a:xfrm>
        </p:spPr>
        <p:txBody>
          <a:bodyPr/>
          <a:lstStyle/>
          <a:p>
            <a:pPr eaLnBrk="1" hangingPunct="1">
              <a:buFont typeface="Arial" charset="0"/>
              <a:buNone/>
              <a:defRPr/>
            </a:pPr>
            <a:r>
              <a:rPr lang="en-US" sz="2000" dirty="0">
                <a:solidFill>
                  <a:schemeClr val="bg2">
                    <a:lumMod val="75000"/>
                  </a:schemeClr>
                </a:solidFill>
              </a:rPr>
              <a:t>For a </a:t>
            </a:r>
            <a:r>
              <a:rPr lang="en-US" sz="1800" dirty="0">
                <a:solidFill>
                  <a:schemeClr val="bg2">
                    <a:lumMod val="75000"/>
                  </a:schemeClr>
                </a:solidFill>
              </a:rPr>
              <a:t>better life or refuge from conflict, </a:t>
            </a:r>
            <a:r>
              <a:rPr lang="en-US" sz="1800" dirty="0" err="1">
                <a:solidFill>
                  <a:schemeClr val="bg2">
                    <a:lumMod val="75000"/>
                  </a:schemeClr>
                </a:solidFill>
              </a:rPr>
              <a:t>eg</a:t>
            </a:r>
            <a:r>
              <a:rPr lang="en-US" sz="1800" dirty="0">
                <a:solidFill>
                  <a:schemeClr val="bg2">
                    <a:lumMod val="75000"/>
                  </a:schemeClr>
                </a:solidFill>
              </a:rPr>
              <a:t>:</a:t>
            </a:r>
          </a:p>
          <a:p>
            <a:pPr eaLnBrk="1" hangingPunct="1">
              <a:buFont typeface="Arial"/>
              <a:buChar char="•"/>
              <a:defRPr/>
            </a:pPr>
            <a:r>
              <a:rPr lang="en-US" sz="1800" dirty="0">
                <a:solidFill>
                  <a:schemeClr val="bg2">
                    <a:lumMod val="75000"/>
                  </a:schemeClr>
                </a:solidFill>
              </a:rPr>
              <a:t>1850s Gold Rush – Europeans Chinese, 	doubling population</a:t>
            </a:r>
          </a:p>
          <a:p>
            <a:pPr eaLnBrk="1" hangingPunct="1">
              <a:buFont typeface="Arial"/>
              <a:buChar char="•"/>
              <a:defRPr/>
            </a:pPr>
            <a:r>
              <a:rPr lang="en-US" sz="1800" dirty="0">
                <a:solidFill>
                  <a:schemeClr val="bg2">
                    <a:lumMod val="75000"/>
                  </a:schemeClr>
                </a:solidFill>
              </a:rPr>
              <a:t>1860s-1920s Lebanese</a:t>
            </a:r>
          </a:p>
          <a:p>
            <a:pPr eaLnBrk="1" hangingPunct="1">
              <a:buFont typeface="Arial"/>
              <a:buChar char="•"/>
              <a:defRPr/>
            </a:pPr>
            <a:r>
              <a:rPr lang="en-US" sz="1800" dirty="0">
                <a:solidFill>
                  <a:schemeClr val="bg2">
                    <a:lumMod val="75000"/>
                  </a:schemeClr>
                </a:solidFill>
              </a:rPr>
              <a:t>post-WWII – assisted migration, 1 million migrants, British, eastern and southern Europeans</a:t>
            </a:r>
          </a:p>
          <a:p>
            <a:pPr lvl="2" eaLnBrk="1" hangingPunct="1">
              <a:buFont typeface="Arial"/>
              <a:buChar char="•"/>
              <a:defRPr/>
            </a:pPr>
            <a:r>
              <a:rPr lang="en-US" sz="1400" dirty="0">
                <a:solidFill>
                  <a:schemeClr val="bg2">
                    <a:lumMod val="75000"/>
                  </a:schemeClr>
                </a:solidFill>
              </a:rPr>
              <a:t>1945 population = 7 million</a:t>
            </a:r>
          </a:p>
          <a:p>
            <a:pPr lvl="2" eaLnBrk="1" hangingPunct="1">
              <a:buFont typeface="Arial"/>
              <a:buChar char="•"/>
              <a:defRPr/>
            </a:pPr>
            <a:r>
              <a:rPr lang="en-US" sz="1400" dirty="0">
                <a:solidFill>
                  <a:schemeClr val="bg2">
                    <a:lumMod val="75000"/>
                  </a:schemeClr>
                </a:solidFill>
              </a:rPr>
              <a:t>1959 population = 10 million</a:t>
            </a:r>
          </a:p>
          <a:p>
            <a:pPr eaLnBrk="1" hangingPunct="1">
              <a:buFont typeface="Arial"/>
              <a:buChar char="•"/>
              <a:defRPr/>
            </a:pPr>
            <a:r>
              <a:rPr lang="en-US" sz="1800" dirty="0">
                <a:solidFill>
                  <a:schemeClr val="bg2">
                    <a:lumMod val="75000"/>
                  </a:schemeClr>
                </a:solidFill>
              </a:rPr>
              <a:t>1960s-70s – Chileans, economic and political reasons</a:t>
            </a:r>
          </a:p>
          <a:p>
            <a:pPr eaLnBrk="1" hangingPunct="1">
              <a:buFont typeface="Arial"/>
              <a:buChar char="•"/>
              <a:defRPr/>
            </a:pPr>
            <a:r>
              <a:rPr lang="en-US" sz="1800" dirty="0">
                <a:solidFill>
                  <a:schemeClr val="bg2">
                    <a:lumMod val="75000"/>
                  </a:schemeClr>
                </a:solidFill>
              </a:rPr>
              <a:t>post-1975 – ‘American’ War in Vietnam: Vietnamese (80,000), Laotians, Cambodians </a:t>
            </a:r>
            <a:endParaRPr lang="en-US" sz="2000" dirty="0">
              <a:solidFill>
                <a:schemeClr val="bg2">
                  <a:lumMod val="75000"/>
                </a:schemeClr>
              </a:solidFill>
            </a:endParaRPr>
          </a:p>
          <a:p>
            <a:pPr eaLnBrk="1" hangingPunct="1">
              <a:buFont typeface="Arial"/>
              <a:buChar char="•"/>
              <a:defRPr/>
            </a:pPr>
            <a:r>
              <a:rPr lang="en-US" sz="1800" dirty="0">
                <a:solidFill>
                  <a:schemeClr val="bg2">
                    <a:lumMod val="75000"/>
                  </a:schemeClr>
                </a:solidFill>
              </a:rPr>
              <a:t>International students staying on: </a:t>
            </a:r>
          </a:p>
          <a:p>
            <a:pPr lvl="1" eaLnBrk="1" hangingPunct="1">
              <a:buFont typeface="Arial"/>
              <a:buChar char="•"/>
              <a:defRPr/>
            </a:pPr>
            <a:r>
              <a:rPr lang="en-US" sz="1400" dirty="0">
                <a:solidFill>
                  <a:schemeClr val="bg2">
                    <a:lumMod val="75000"/>
                  </a:schemeClr>
                </a:solidFill>
              </a:rPr>
              <a:t>Chinese, Indians and recently Brazilians</a:t>
            </a:r>
          </a:p>
          <a:p>
            <a:pPr eaLnBrk="1" hangingPunct="1">
              <a:buFont typeface="Arial"/>
              <a:buChar char="•"/>
              <a:defRPr/>
            </a:pPr>
            <a:r>
              <a:rPr lang="en-US" sz="1800" dirty="0">
                <a:solidFill>
                  <a:schemeClr val="bg2">
                    <a:lumMod val="75000"/>
                  </a:schemeClr>
                </a:solidFill>
              </a:rPr>
              <a:t>More and diverse asylum seekers in recent years</a:t>
            </a:r>
          </a:p>
          <a:p>
            <a:pPr lvl="1" eaLnBrk="1" hangingPunct="1">
              <a:buFont typeface="Arial"/>
              <a:buChar char="•"/>
              <a:defRPr/>
            </a:pPr>
            <a:r>
              <a:rPr lang="en-US" sz="1400" dirty="0">
                <a:solidFill>
                  <a:schemeClr val="bg2">
                    <a:lumMod val="75000"/>
                  </a:schemeClr>
                </a:solidFill>
              </a:rPr>
              <a:t>Africa – various countries</a:t>
            </a:r>
          </a:p>
          <a:p>
            <a:pPr lvl="1" eaLnBrk="1" hangingPunct="1">
              <a:buFont typeface="Arial"/>
              <a:buChar char="•"/>
              <a:defRPr/>
            </a:pPr>
            <a:r>
              <a:rPr lang="en-US" sz="1400" dirty="0">
                <a:solidFill>
                  <a:schemeClr val="bg2">
                    <a:lumMod val="75000"/>
                  </a:schemeClr>
                </a:solidFill>
              </a:rPr>
              <a:t>Middle East and Afghanistan ...</a:t>
            </a:r>
          </a:p>
          <a:p>
            <a:pPr eaLnBrk="1" hangingPunct="1">
              <a:buFont typeface="Arial" charset="0"/>
              <a:buNone/>
              <a:defRPr/>
            </a:pPr>
            <a:endParaRPr lang="en-US" sz="2000" dirty="0">
              <a:solidFill>
                <a:schemeClr val="bg2"/>
              </a:solidFill>
            </a:endParaRPr>
          </a:p>
          <a:p>
            <a:pPr eaLnBrk="1" hangingPunct="1">
              <a:buFont typeface="Arial" charset="0"/>
              <a:buNone/>
              <a:defRPr/>
            </a:pPr>
            <a:endParaRPr lang="en-US" sz="2000" dirty="0">
              <a:solidFill>
                <a:schemeClr val="bg2"/>
              </a:solidFill>
            </a:endParaRPr>
          </a:p>
          <a:p>
            <a:pPr eaLnBrk="1" hangingPunct="1">
              <a:buFont typeface="Arial" charset="0"/>
              <a:buNone/>
              <a:defRPr/>
            </a:pPr>
            <a:endParaRPr lang="en-US" sz="2000" dirty="0">
              <a:solidFill>
                <a:schemeClr val="bg2"/>
              </a:solidFill>
            </a:endParaRPr>
          </a:p>
          <a:p>
            <a:pPr lvl="1" eaLnBrk="1" hangingPunct="1">
              <a:buFontTx/>
              <a:buNone/>
              <a:defRPr/>
            </a:pPr>
            <a:endParaRPr lang="en-US" sz="2000" dirty="0">
              <a:solidFill>
                <a:schemeClr val="bg1">
                  <a:lumMod val="50000"/>
                </a:schemeClr>
              </a:solidFill>
            </a:endParaRPr>
          </a:p>
          <a:p>
            <a:pPr lvl="1" eaLnBrk="1" hangingPunct="1">
              <a:buFontTx/>
              <a:buNone/>
              <a:defRPr/>
            </a:pPr>
            <a:endParaRPr lang="en-US" sz="2000" dirty="0">
              <a:solidFill>
                <a:schemeClr val="bg1">
                  <a:lumMod val="50000"/>
                </a:schemeClr>
              </a:solidFill>
            </a:endParaRPr>
          </a:p>
          <a:p>
            <a:pPr lvl="8" algn="r">
              <a:buFontTx/>
              <a:buNone/>
              <a:defRPr/>
            </a:pPr>
            <a:endParaRPr lang="en-US" sz="1600" dirty="0">
              <a:solidFill>
                <a:schemeClr val="bg1">
                  <a:lumMod val="50000"/>
                </a:schemeClr>
              </a:solidFill>
            </a:endParaRPr>
          </a:p>
          <a:p>
            <a:pPr lvl="1" eaLnBrk="1" hangingPunct="1">
              <a:defRPr/>
            </a:pPr>
            <a:endParaRPr lang="en-US" sz="2400" dirty="0">
              <a:solidFill>
                <a:schemeClr val="bg1">
                  <a:lumMod val="50000"/>
                </a:schemeClr>
              </a:solidFill>
            </a:endParaRPr>
          </a:p>
          <a:p>
            <a:pPr lvl="7">
              <a:defRPr/>
            </a:pPr>
            <a:endParaRPr lang="en-US" sz="1600" dirty="0">
              <a:solidFill>
                <a:schemeClr val="bg1">
                  <a:lumMod val="50000"/>
                </a:schemeClr>
              </a:solidFill>
            </a:endParaRPr>
          </a:p>
        </p:txBody>
      </p:sp>
      <p:pic>
        <p:nvPicPr>
          <p:cNvPr id="20484" name="Picture 6" descr="Multicultural_Children_Moms-300x2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82260" y="527685"/>
            <a:ext cx="1714500" cy="1148715"/>
          </a:xfrm>
          <a:prstGeom prst="rect">
            <a:avLst/>
          </a:prstGeom>
          <a:noFill/>
          <a:ln w="9525">
            <a:noFill/>
            <a:miter lim="800000"/>
            <a:headEnd/>
            <a:tailEnd/>
          </a:ln>
        </p:spPr>
      </p:pic>
      <p:pic>
        <p:nvPicPr>
          <p:cNvPr id="20486" name="Picture 11" descr="SydneyDiversity.tiff"/>
          <p:cNvPicPr>
            <a:picLocks noChangeAspect="1"/>
          </p:cNvPicPr>
          <p:nvPr/>
        </p:nvPicPr>
        <p:blipFill>
          <a:blip r:embed="rId3"/>
          <a:srcRect/>
          <a:stretch>
            <a:fillRect/>
          </a:stretch>
        </p:blipFill>
        <p:spPr bwMode="auto">
          <a:xfrm>
            <a:off x="6014720" y="1676400"/>
            <a:ext cx="3139440" cy="2682240"/>
          </a:xfrm>
          <a:prstGeom prst="rect">
            <a:avLst/>
          </a:prstGeom>
          <a:noFill/>
          <a:ln w="9525">
            <a:noFill/>
            <a:miter lim="800000"/>
            <a:headEnd/>
            <a:tailEnd/>
          </a:ln>
        </p:spPr>
      </p:pic>
      <p:pic>
        <p:nvPicPr>
          <p:cNvPr id="20487" name="Picture 4" descr="MelbourneDiversity-2.tiff"/>
          <p:cNvPicPr>
            <a:picLocks noChangeAspect="1"/>
          </p:cNvPicPr>
          <p:nvPr/>
        </p:nvPicPr>
        <p:blipFill>
          <a:blip r:embed="rId4"/>
          <a:srcRect/>
          <a:stretch>
            <a:fillRect/>
          </a:stretch>
        </p:blipFill>
        <p:spPr bwMode="auto">
          <a:xfrm>
            <a:off x="6014720" y="4154805"/>
            <a:ext cx="3129280" cy="2733040"/>
          </a:xfrm>
          <a:prstGeom prst="rect">
            <a:avLst/>
          </a:prstGeom>
          <a:noFill/>
          <a:ln w="9525">
            <a:noFill/>
            <a:miter lim="800000"/>
            <a:headEnd/>
            <a:tailEnd/>
          </a:ln>
        </p:spPr>
      </p:pic>
      <p:pic>
        <p:nvPicPr>
          <p:cNvPr id="16" name="Picture 15" descr="Dutch_Migrant_1954_MariaScholte=50000thToAustraliaPostWW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6760" y="108204"/>
            <a:ext cx="2057400" cy="1568196"/>
          </a:xfrm>
          <a:prstGeom prst="rect">
            <a:avLst/>
          </a:prstGeom>
        </p:spPr>
      </p:pic>
      <p:sp>
        <p:nvSpPr>
          <p:cNvPr id="2" name="Footer Placeholder 1"/>
          <p:cNvSpPr>
            <a:spLocks noGrp="1"/>
          </p:cNvSpPr>
          <p:nvPr>
            <p:ph type="ftr" sz="quarter" idx="11"/>
          </p:nvPr>
        </p:nvSpPr>
        <p:spPr>
          <a:xfrm>
            <a:off x="1259632" y="6477000"/>
            <a:ext cx="4760168" cy="410844"/>
          </a:xfrm>
        </p:spPr>
        <p:txBody>
          <a:bodyPr/>
          <a:lstStyle/>
          <a:p>
            <a:r>
              <a:rPr lang="en-US" dirty="0">
                <a:solidFill>
                  <a:srgbClr val="5F931C"/>
                </a:solidFill>
              </a:rPr>
              <a:t>Marilyn Truscott SIETAR &amp; ANU 2018</a:t>
            </a:r>
          </a:p>
          <a:p>
            <a:r>
              <a:rPr lang="en-US" dirty="0"/>
              <a:t>
</a:t>
            </a:r>
            <a:endParaRPr lang="en-A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0"/>
            <a:ext cx="8305800" cy="838200"/>
          </a:xfrm>
        </p:spPr>
        <p:txBody>
          <a:bodyPr/>
          <a:lstStyle/>
          <a:p>
            <a:pPr algn="l" eaLnBrk="1" hangingPunct="1"/>
            <a:r>
              <a:rPr lang="en-US" sz="3200" b="1" dirty="0">
                <a:solidFill>
                  <a:srgbClr val="849E22"/>
                </a:solidFill>
              </a:rPr>
              <a:t>	  Who are </a:t>
            </a:r>
            <a:r>
              <a:rPr lang="en-US" sz="3200" b="1" dirty="0" err="1">
                <a:solidFill>
                  <a:srgbClr val="849E22"/>
                </a:solidFill>
              </a:rPr>
              <a:t>Canberrans</a:t>
            </a:r>
            <a:r>
              <a:rPr lang="en-US" sz="3200" b="1" dirty="0">
                <a:solidFill>
                  <a:srgbClr val="849E22"/>
                </a:solidFill>
              </a:rPr>
              <a:t>?</a:t>
            </a:r>
          </a:p>
        </p:txBody>
      </p:sp>
      <p:sp>
        <p:nvSpPr>
          <p:cNvPr id="30723" name="Content Placeholder 2"/>
          <p:cNvSpPr>
            <a:spLocks noGrp="1"/>
          </p:cNvSpPr>
          <p:nvPr>
            <p:ph idx="1"/>
          </p:nvPr>
        </p:nvSpPr>
        <p:spPr>
          <a:xfrm>
            <a:off x="0" y="764704"/>
            <a:ext cx="6845300" cy="6093296"/>
          </a:xfrm>
        </p:spPr>
        <p:txBody>
          <a:bodyPr/>
          <a:lstStyle/>
          <a:p>
            <a:pPr eaLnBrk="1" hangingPunct="1">
              <a:buFont typeface="Arial" charset="0"/>
              <a:buNone/>
              <a:defRPr/>
            </a:pPr>
            <a:r>
              <a:rPr lang="en-US" sz="2000" dirty="0">
                <a:solidFill>
                  <a:schemeClr val="bg1">
                    <a:lumMod val="50000"/>
                  </a:schemeClr>
                </a:solidFill>
              </a:rPr>
              <a:t>			</a:t>
            </a:r>
            <a:r>
              <a:rPr lang="en-US" sz="2000" b="1" dirty="0">
                <a:solidFill>
                  <a:schemeClr val="bg2"/>
                </a:solidFill>
              </a:rPr>
              <a:t>% of Australians: 1.6</a:t>
            </a:r>
          </a:p>
          <a:p>
            <a:pPr eaLnBrk="1" hangingPunct="1">
              <a:buFont typeface="Arial" charset="0"/>
              <a:buNone/>
              <a:defRPr/>
            </a:pPr>
            <a:r>
              <a:rPr lang="en-US" sz="1800" dirty="0">
                <a:solidFill>
                  <a:schemeClr val="bg2"/>
                </a:solidFill>
              </a:rPr>
              <a:t>Fewer </a:t>
            </a:r>
            <a:r>
              <a:rPr lang="en-US" sz="1800" dirty="0" err="1">
                <a:solidFill>
                  <a:schemeClr val="bg2"/>
                </a:solidFill>
              </a:rPr>
              <a:t>Canberrans</a:t>
            </a:r>
            <a:r>
              <a:rPr lang="en-US" sz="1800" dirty="0">
                <a:solidFill>
                  <a:schemeClr val="bg2"/>
                </a:solidFill>
              </a:rPr>
              <a:t> born o/s in 2011 than 1961</a:t>
            </a:r>
          </a:p>
          <a:p>
            <a:pPr marL="360000" indent="-720000" eaLnBrk="1" hangingPunct="1">
              <a:spcBef>
                <a:spcPts val="450"/>
              </a:spcBef>
              <a:buFont typeface="Arial" charset="0"/>
              <a:buNone/>
              <a:defRPr/>
            </a:pPr>
            <a:r>
              <a:rPr lang="en-US" sz="1800" b="1" dirty="0">
                <a:solidFill>
                  <a:schemeClr val="bg2"/>
                </a:solidFill>
              </a:rPr>
              <a:t>	1911 census: </a:t>
            </a:r>
            <a:r>
              <a:rPr lang="en-US" sz="1800" b="1" dirty="0">
                <a:solidFill>
                  <a:srgbClr val="C00000"/>
                </a:solidFill>
              </a:rPr>
              <a:t>10%</a:t>
            </a:r>
            <a:r>
              <a:rPr lang="en-US" sz="1800" dirty="0">
                <a:solidFill>
                  <a:schemeClr val="bg2"/>
                </a:solidFill>
              </a:rPr>
              <a:t> born o/s = 179 people (most in Britain / 	Ireland, only 10 born outside Europe (Indigenous 	‘</a:t>
            </a:r>
            <a:r>
              <a:rPr lang="en-US" sz="1800" dirty="0" err="1">
                <a:solidFill>
                  <a:schemeClr val="bg2"/>
                </a:solidFill>
              </a:rPr>
              <a:t>Canberrans</a:t>
            </a:r>
            <a:r>
              <a:rPr lang="en-US" sz="1800" dirty="0">
                <a:solidFill>
                  <a:schemeClr val="bg2"/>
                </a:solidFill>
              </a:rPr>
              <a:t>’ on reserves in Yass)</a:t>
            </a:r>
          </a:p>
          <a:p>
            <a:pPr marL="360000" indent="-720000" eaLnBrk="1" hangingPunct="1">
              <a:spcBef>
                <a:spcPts val="450"/>
              </a:spcBef>
              <a:buFont typeface="Arial" charset="0"/>
              <a:buNone/>
              <a:defRPr/>
            </a:pPr>
            <a:r>
              <a:rPr lang="en-US" sz="1800" b="1" dirty="0">
                <a:solidFill>
                  <a:schemeClr val="bg2"/>
                </a:solidFill>
              </a:rPr>
              <a:t>	1961: </a:t>
            </a:r>
            <a:r>
              <a:rPr lang="en-US" sz="1800" b="1" dirty="0">
                <a:solidFill>
                  <a:srgbClr val="C00000"/>
                </a:solidFill>
              </a:rPr>
              <a:t>27%</a:t>
            </a:r>
            <a:r>
              <a:rPr lang="en-US" sz="1800" b="1" dirty="0">
                <a:solidFill>
                  <a:schemeClr val="bg2"/>
                </a:solidFill>
              </a:rPr>
              <a:t> </a:t>
            </a:r>
            <a:r>
              <a:rPr lang="en-US" sz="1800" dirty="0">
                <a:solidFill>
                  <a:schemeClr val="bg2"/>
                </a:solidFill>
              </a:rPr>
              <a:t>born o/s: England, Germany, Italy most 	common, with 4% of born o/s from Asia</a:t>
            </a:r>
          </a:p>
          <a:p>
            <a:pPr marL="360000" indent="-720000" eaLnBrk="1" hangingPunct="1">
              <a:spcBef>
                <a:spcPts val="450"/>
              </a:spcBef>
              <a:buFont typeface="Arial" charset="0"/>
              <a:buNone/>
              <a:defRPr/>
            </a:pPr>
            <a:r>
              <a:rPr lang="en-US" sz="1800" b="1" dirty="0">
                <a:solidFill>
                  <a:schemeClr val="bg2"/>
                </a:solidFill>
              </a:rPr>
              <a:t>	2011: </a:t>
            </a:r>
            <a:r>
              <a:rPr lang="en-US" sz="1800" dirty="0">
                <a:solidFill>
                  <a:schemeClr val="bg2"/>
                </a:solidFill>
              </a:rPr>
              <a:t>only </a:t>
            </a:r>
            <a:r>
              <a:rPr lang="en-US" sz="1800" b="1" dirty="0">
                <a:solidFill>
                  <a:srgbClr val="C00000"/>
                </a:solidFill>
              </a:rPr>
              <a:t>24%</a:t>
            </a:r>
            <a:r>
              <a:rPr lang="en-US" sz="1800" dirty="0">
                <a:solidFill>
                  <a:schemeClr val="bg2"/>
                </a:solidFill>
              </a:rPr>
              <a:t> born o/s, BUT of these 39% born in Asia</a:t>
            </a:r>
          </a:p>
          <a:p>
            <a:pPr lvl="2" eaLnBrk="1" hangingPunct="1">
              <a:spcBef>
                <a:spcPts val="400"/>
              </a:spcBef>
              <a:defRPr/>
            </a:pPr>
            <a:r>
              <a:rPr lang="en-US" sz="1600" dirty="0">
                <a:solidFill>
                  <a:schemeClr val="bg2"/>
                </a:solidFill>
              </a:rPr>
              <a:t> and from overall </a:t>
            </a:r>
            <a:r>
              <a:rPr lang="en-US" sz="1600" b="1" dirty="0">
                <a:solidFill>
                  <a:schemeClr val="bg2"/>
                </a:solidFill>
              </a:rPr>
              <a:t>180 countries of birth</a:t>
            </a:r>
          </a:p>
          <a:p>
            <a:pPr lvl="2" eaLnBrk="1" hangingPunct="1">
              <a:spcBef>
                <a:spcPts val="400"/>
              </a:spcBef>
              <a:defRPr/>
            </a:pPr>
            <a:r>
              <a:rPr lang="en-US" sz="1600" dirty="0">
                <a:solidFill>
                  <a:schemeClr val="bg2"/>
                </a:solidFill>
              </a:rPr>
              <a:t>45% </a:t>
            </a:r>
            <a:r>
              <a:rPr lang="en-US" sz="1600" dirty="0" err="1">
                <a:solidFill>
                  <a:schemeClr val="bg2"/>
                </a:solidFill>
              </a:rPr>
              <a:t>Canberrans</a:t>
            </a:r>
            <a:r>
              <a:rPr lang="en-US" sz="1600" dirty="0">
                <a:solidFill>
                  <a:schemeClr val="bg2"/>
                </a:solidFill>
              </a:rPr>
              <a:t> had one parent or both born o/s</a:t>
            </a:r>
          </a:p>
          <a:p>
            <a:pPr lvl="2" eaLnBrk="1" hangingPunct="1">
              <a:spcBef>
                <a:spcPts val="400"/>
              </a:spcBef>
              <a:defRPr/>
            </a:pPr>
            <a:r>
              <a:rPr lang="en-US" sz="1600" dirty="0">
                <a:solidFill>
                  <a:schemeClr val="bg2"/>
                </a:solidFill>
              </a:rPr>
              <a:t>Citizenship uptake at that time from South Africa, UK, Sri Lanka, Pakistan, Philippines, Vietnam </a:t>
            </a:r>
            <a:r>
              <a:rPr lang="is-IS" sz="1600" dirty="0">
                <a:solidFill>
                  <a:schemeClr val="bg2"/>
                </a:solidFill>
              </a:rPr>
              <a:t>…</a:t>
            </a:r>
            <a:endParaRPr lang="en-US" sz="1600" dirty="0">
              <a:solidFill>
                <a:schemeClr val="bg2"/>
              </a:solidFill>
            </a:endParaRPr>
          </a:p>
          <a:p>
            <a:pPr marL="360000" lvl="2" indent="-720000" eaLnBrk="1" hangingPunct="1">
              <a:spcBef>
                <a:spcPts val="450"/>
              </a:spcBef>
              <a:buNone/>
              <a:defRPr/>
            </a:pPr>
            <a:r>
              <a:rPr lang="en-US" sz="1600" b="1" dirty="0">
                <a:solidFill>
                  <a:schemeClr val="bg2"/>
                </a:solidFill>
              </a:rPr>
              <a:t>	</a:t>
            </a:r>
            <a:r>
              <a:rPr lang="en-US" sz="1800" b="1" dirty="0">
                <a:solidFill>
                  <a:schemeClr val="bg2"/>
                </a:solidFill>
              </a:rPr>
              <a:t>2016: </a:t>
            </a:r>
            <a:r>
              <a:rPr lang="en-US" sz="1800" b="1" dirty="0">
                <a:solidFill>
                  <a:srgbClr val="C00000"/>
                </a:solidFill>
              </a:rPr>
              <a:t>32%</a:t>
            </a:r>
            <a:r>
              <a:rPr lang="en-US" sz="1800" dirty="0">
                <a:solidFill>
                  <a:schemeClr val="bg2"/>
                </a:solidFill>
              </a:rPr>
              <a:t> born o/s:</a:t>
            </a:r>
          </a:p>
          <a:p>
            <a:pPr lvl="2" eaLnBrk="1" hangingPunct="1">
              <a:spcBef>
                <a:spcPts val="600"/>
              </a:spcBef>
              <a:defRPr/>
            </a:pPr>
            <a:r>
              <a:rPr lang="en-US" sz="1600" dirty="0">
                <a:solidFill>
                  <a:schemeClr val="bg2"/>
                </a:solidFill>
              </a:rPr>
              <a:t>England (3.2%), China (2.9%), India (2.6%), New  Zealand (1.2%), Philippines (1%), other  (21.1%)</a:t>
            </a:r>
          </a:p>
          <a:p>
            <a:pPr marL="360000" lvl="2" indent="0" eaLnBrk="1" hangingPunct="1">
              <a:spcBef>
                <a:spcPts val="450"/>
              </a:spcBef>
              <a:buNone/>
              <a:defRPr/>
            </a:pPr>
            <a:r>
              <a:rPr lang="en-US" sz="1800" b="1" dirty="0">
                <a:solidFill>
                  <a:schemeClr val="bg2"/>
                </a:solidFill>
              </a:rPr>
              <a:t>	</a:t>
            </a:r>
            <a:r>
              <a:rPr lang="en-US" sz="1800" dirty="0">
                <a:solidFill>
                  <a:schemeClr val="bg2"/>
                </a:solidFill>
              </a:rPr>
              <a:t>Languages at home (English only 72%):</a:t>
            </a:r>
          </a:p>
          <a:p>
            <a:pPr lvl="2" eaLnBrk="1" hangingPunct="1">
              <a:spcBef>
                <a:spcPts val="400"/>
              </a:spcBef>
              <a:defRPr/>
            </a:pPr>
            <a:r>
              <a:rPr lang="en-US" sz="1600" dirty="0">
                <a:solidFill>
                  <a:schemeClr val="bg2"/>
                </a:solidFill>
              </a:rPr>
              <a:t>Mandarin (3.1%), Vietnamese (1.1%), Cantonese (1%), Hindi (0.9%), Spanish (0.8%), other (21.1, German slipped to below 7</a:t>
            </a:r>
            <a:r>
              <a:rPr lang="en-US" sz="1600" baseline="30000" dirty="0">
                <a:solidFill>
                  <a:schemeClr val="bg2"/>
                </a:solidFill>
              </a:rPr>
              <a:t>th</a:t>
            </a:r>
            <a:r>
              <a:rPr lang="en-US" sz="1600" dirty="0">
                <a:solidFill>
                  <a:schemeClr val="bg2"/>
                </a:solidFill>
              </a:rPr>
              <a:t> most common)</a:t>
            </a:r>
          </a:p>
          <a:p>
            <a:pPr marL="914400" lvl="2" indent="0" eaLnBrk="1" hangingPunct="1">
              <a:spcBef>
                <a:spcPts val="600"/>
              </a:spcBef>
              <a:buNone/>
              <a:defRPr/>
            </a:pPr>
            <a:r>
              <a:rPr lang="en-US" sz="1800" b="1" dirty="0">
                <a:solidFill>
                  <a:schemeClr val="bg2"/>
                </a:solidFill>
              </a:rPr>
              <a:t>1.6% are Indigenous (not all local descendants)</a:t>
            </a:r>
          </a:p>
          <a:p>
            <a:pPr lvl="2" eaLnBrk="1" hangingPunct="1">
              <a:spcBef>
                <a:spcPts val="600"/>
              </a:spcBef>
              <a:defRPr/>
            </a:pPr>
            <a:endParaRPr lang="en-US" sz="1600" dirty="0">
              <a:solidFill>
                <a:schemeClr val="bg2"/>
              </a:solidFill>
            </a:endParaRPr>
          </a:p>
          <a:p>
            <a:pPr lvl="1" eaLnBrk="1" hangingPunct="1">
              <a:buFontTx/>
              <a:buNone/>
              <a:defRPr/>
            </a:pPr>
            <a:endParaRPr lang="en-US" sz="2000" dirty="0">
              <a:solidFill>
                <a:schemeClr val="bg1">
                  <a:lumMod val="50000"/>
                </a:schemeClr>
              </a:solidFill>
            </a:endParaRPr>
          </a:p>
          <a:p>
            <a:pPr lvl="8" algn="r">
              <a:buFontTx/>
              <a:buNone/>
              <a:defRPr/>
            </a:pPr>
            <a:endParaRPr lang="en-US" sz="1600" dirty="0">
              <a:solidFill>
                <a:schemeClr val="bg1">
                  <a:lumMod val="50000"/>
                </a:schemeClr>
              </a:solidFill>
            </a:endParaRPr>
          </a:p>
          <a:p>
            <a:pPr lvl="1" eaLnBrk="1" hangingPunct="1">
              <a:defRPr/>
            </a:pPr>
            <a:endParaRPr lang="en-US" sz="2400" dirty="0">
              <a:solidFill>
                <a:schemeClr val="bg1">
                  <a:lumMod val="50000"/>
                </a:schemeClr>
              </a:solidFill>
            </a:endParaRPr>
          </a:p>
          <a:p>
            <a:pPr lvl="7">
              <a:defRPr/>
            </a:pPr>
            <a:endParaRPr lang="en-US" sz="1600" dirty="0">
              <a:solidFill>
                <a:schemeClr val="bg1">
                  <a:lumMod val="50000"/>
                </a:schemeClr>
              </a:solidFill>
            </a:endParaRPr>
          </a:p>
        </p:txBody>
      </p:sp>
      <p:pic>
        <p:nvPicPr>
          <p:cNvPr id="20488" name="Picture 5" descr="images.jpeg"/>
          <p:cNvPicPr>
            <a:picLocks noChangeAspect="1"/>
          </p:cNvPicPr>
          <p:nvPr/>
        </p:nvPicPr>
        <p:blipFill>
          <a:blip r:embed="rId2"/>
          <a:srcRect/>
          <a:stretch>
            <a:fillRect/>
          </a:stretch>
        </p:blipFill>
        <p:spPr bwMode="auto">
          <a:xfrm>
            <a:off x="0" y="0"/>
            <a:ext cx="1454150" cy="1181100"/>
          </a:xfrm>
          <a:prstGeom prst="rect">
            <a:avLst/>
          </a:prstGeom>
          <a:noFill/>
          <a:ln w="9525">
            <a:noFill/>
            <a:miter lim="800000"/>
            <a:headEnd/>
            <a:tailEnd/>
          </a:ln>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300" y="16259"/>
            <a:ext cx="2222500" cy="166687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5483" y="1661670"/>
            <a:ext cx="2387600" cy="159258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0883" y="3179241"/>
            <a:ext cx="2362200" cy="1329690"/>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62949" y="4465320"/>
            <a:ext cx="1844040" cy="2392680"/>
          </a:xfrm>
          <a:prstGeom prst="rect">
            <a:avLst/>
          </a:prstGeom>
        </p:spPr>
      </p:pic>
    </p:spTree>
    <p:extLst>
      <p:ext uri="{BB962C8B-B14F-4D97-AF65-F5344CB8AC3E}">
        <p14:creationId xmlns:p14="http://schemas.microsoft.com/office/powerpoint/2010/main" val="814964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81000" y="0"/>
            <a:ext cx="8305800" cy="814106"/>
          </a:xfrm>
        </p:spPr>
        <p:txBody>
          <a:bodyPr/>
          <a:lstStyle/>
          <a:p>
            <a:pPr algn="l" eaLnBrk="1" hangingPunct="1"/>
            <a:r>
              <a:rPr lang="en-AU" sz="3200" b="1" dirty="0">
                <a:solidFill>
                  <a:srgbClr val="5F931C"/>
                </a:solidFill>
                <a:latin typeface="Arial" charset="0"/>
              </a:rPr>
              <a:t>		Today’s Transplanted Cultures</a:t>
            </a:r>
            <a:endParaRPr lang="en-US" sz="3200" b="1" dirty="0">
              <a:solidFill>
                <a:srgbClr val="849E22"/>
              </a:solidFill>
            </a:endParaRPr>
          </a:p>
        </p:txBody>
      </p:sp>
      <p:sp>
        <p:nvSpPr>
          <p:cNvPr id="30723" name="Content Placeholder 2"/>
          <p:cNvSpPr>
            <a:spLocks noGrp="1"/>
          </p:cNvSpPr>
          <p:nvPr>
            <p:ph idx="1"/>
          </p:nvPr>
        </p:nvSpPr>
        <p:spPr>
          <a:xfrm>
            <a:off x="1219200" y="1227138"/>
            <a:ext cx="5181600" cy="4868863"/>
          </a:xfrm>
        </p:spPr>
        <p:txBody>
          <a:bodyPr/>
          <a:lstStyle/>
          <a:p>
            <a:pPr algn="r" eaLnBrk="1" hangingPunct="1">
              <a:buFont typeface="Arial" charset="0"/>
              <a:buNone/>
              <a:defRPr/>
            </a:pPr>
            <a:r>
              <a:rPr lang="en-US" sz="2000">
                <a:solidFill>
                  <a:schemeClr val="bg2"/>
                </a:solidFill>
              </a:rPr>
              <a:t>Australia’s </a:t>
            </a:r>
            <a:r>
              <a:rPr lang="en-US" sz="2000" dirty="0">
                <a:solidFill>
                  <a:schemeClr val="bg2"/>
                </a:solidFill>
              </a:rPr>
              <a:t>diverse society = 24 million:</a:t>
            </a:r>
          </a:p>
          <a:p>
            <a:pPr marL="540000" lvl="1" eaLnBrk="1" hangingPunct="1">
              <a:spcBef>
                <a:spcPts val="600"/>
              </a:spcBef>
              <a:defRPr/>
            </a:pPr>
            <a:r>
              <a:rPr lang="en-US" sz="1800" dirty="0">
                <a:solidFill>
                  <a:schemeClr val="bg2"/>
                </a:solidFill>
              </a:rPr>
              <a:t>3% are Indigenous (many mixed)</a:t>
            </a:r>
          </a:p>
          <a:p>
            <a:pPr marL="540000" lvl="1" eaLnBrk="1" hangingPunct="1">
              <a:spcBef>
                <a:spcPts val="0"/>
              </a:spcBef>
              <a:defRPr/>
            </a:pPr>
            <a:r>
              <a:rPr lang="en-US" sz="1800" dirty="0">
                <a:solidFill>
                  <a:schemeClr val="bg2"/>
                </a:solidFill>
              </a:rPr>
              <a:t>33.3% born overseas – ‘transplanted’</a:t>
            </a:r>
          </a:p>
          <a:p>
            <a:pPr marL="540000" lvl="2" indent="-360000" eaLnBrk="1" hangingPunct="1">
              <a:spcBef>
                <a:spcPts val="100"/>
              </a:spcBef>
              <a:buFontTx/>
              <a:buNone/>
              <a:defRPr/>
            </a:pPr>
            <a:r>
              <a:rPr lang="en-US" sz="1800" dirty="0">
                <a:solidFill>
                  <a:schemeClr val="bg2"/>
                </a:solidFill>
              </a:rPr>
              <a:t>	 (61% from non-English speaking countries)</a:t>
            </a:r>
          </a:p>
          <a:p>
            <a:pPr marL="540000" lvl="1" eaLnBrk="1" hangingPunct="1">
              <a:spcBef>
                <a:spcPts val="0"/>
              </a:spcBef>
              <a:defRPr/>
            </a:pPr>
            <a:r>
              <a:rPr lang="en-US" sz="1800" dirty="0">
                <a:solidFill>
                  <a:schemeClr val="bg2"/>
                </a:solidFill>
              </a:rPr>
              <a:t>47% have at least one parent born overseas</a:t>
            </a:r>
          </a:p>
          <a:p>
            <a:pPr marL="540000" lvl="1" eaLnBrk="1" hangingPunct="1">
              <a:spcBef>
                <a:spcPts val="0"/>
              </a:spcBef>
              <a:defRPr/>
            </a:pPr>
            <a:r>
              <a:rPr lang="en-US" sz="1800" dirty="0">
                <a:solidFill>
                  <a:schemeClr val="bg2"/>
                </a:solidFill>
              </a:rPr>
              <a:t>260 languages spoken </a:t>
            </a:r>
          </a:p>
          <a:p>
            <a:pPr marL="540000" lvl="2" indent="-360000" eaLnBrk="1" hangingPunct="1">
              <a:spcBef>
                <a:spcPts val="100"/>
              </a:spcBef>
              <a:buFontTx/>
              <a:buNone/>
              <a:defRPr/>
            </a:pPr>
            <a:r>
              <a:rPr lang="en-US" sz="1800" dirty="0">
                <a:solidFill>
                  <a:schemeClr val="bg2"/>
                </a:solidFill>
              </a:rPr>
              <a:t>	  (60 being Indigenous languages - once c300)</a:t>
            </a:r>
          </a:p>
          <a:p>
            <a:pPr marL="540000" lvl="1" eaLnBrk="1" hangingPunct="1">
              <a:defRPr/>
            </a:pPr>
            <a:r>
              <a:rPr lang="en-US" sz="1800" dirty="0">
                <a:solidFill>
                  <a:schemeClr val="bg2"/>
                </a:solidFill>
              </a:rPr>
              <a:t>‘Multi-Cultural’ public policy since 1973</a:t>
            </a:r>
          </a:p>
          <a:p>
            <a:pPr marL="1080000" lvl="1" indent="-360000" eaLnBrk="1" hangingPunct="1">
              <a:spcBef>
                <a:spcPts val="100"/>
              </a:spcBef>
              <a:buFontTx/>
              <a:buNone/>
              <a:defRPr/>
            </a:pPr>
            <a:r>
              <a:rPr lang="en-US" sz="1800" dirty="0">
                <a:solidFill>
                  <a:schemeClr val="bg2"/>
                </a:solidFill>
              </a:rPr>
              <a:t>(right to retain cultural identity / heritage)</a:t>
            </a:r>
          </a:p>
          <a:p>
            <a:pPr marL="1080000" lvl="1" indent="-360000" eaLnBrk="1" hangingPunct="1">
              <a:spcBef>
                <a:spcPts val="100"/>
              </a:spcBef>
              <a:buFontTx/>
              <a:buNone/>
              <a:defRPr/>
            </a:pPr>
            <a:r>
              <a:rPr lang="en-US" sz="1800" dirty="0">
                <a:solidFill>
                  <a:schemeClr val="bg2"/>
                </a:solidFill>
              </a:rPr>
              <a:t>(social justice to all)</a:t>
            </a:r>
          </a:p>
          <a:p>
            <a:pPr marL="0" lvl="1" indent="-360000" algn="ctr" eaLnBrk="1" hangingPunct="1">
              <a:spcBef>
                <a:spcPts val="100"/>
              </a:spcBef>
              <a:buFontTx/>
              <a:buNone/>
              <a:defRPr/>
            </a:pPr>
            <a:r>
              <a:rPr lang="en-US" sz="2000" b="1" dirty="0">
                <a:solidFill>
                  <a:schemeClr val="tx1">
                    <a:lumMod val="65000"/>
                    <a:lumOff val="35000"/>
                  </a:schemeClr>
                </a:solidFill>
              </a:rPr>
              <a:t>So do migrants maintain and sustain                                a ‘living heritage’ without developing </a:t>
            </a:r>
          </a:p>
          <a:p>
            <a:pPr marL="0" lvl="1" indent="-360000" algn="ctr" eaLnBrk="1" hangingPunct="1">
              <a:spcBef>
                <a:spcPts val="100"/>
              </a:spcBef>
              <a:buFontTx/>
              <a:buNone/>
              <a:defRPr/>
            </a:pPr>
            <a:r>
              <a:rPr lang="en-US" sz="2000" b="1" dirty="0">
                <a:solidFill>
                  <a:schemeClr val="tx1">
                    <a:lumMod val="65000"/>
                    <a:lumOff val="35000"/>
                  </a:schemeClr>
                </a:solidFill>
              </a:rPr>
              <a:t>a ‘sense of place’?</a:t>
            </a:r>
          </a:p>
          <a:p>
            <a:pPr marL="1080000" lvl="1" indent="-360000" eaLnBrk="1" hangingPunct="1">
              <a:spcBef>
                <a:spcPts val="100"/>
              </a:spcBef>
              <a:buFontTx/>
              <a:buNone/>
              <a:defRPr/>
            </a:pPr>
            <a:endParaRPr lang="en-US" sz="1700" dirty="0">
              <a:solidFill>
                <a:schemeClr val="bg2"/>
              </a:solidFill>
            </a:endParaRPr>
          </a:p>
          <a:p>
            <a:pPr marL="540000" lvl="1" eaLnBrk="1" hangingPunct="1">
              <a:defRPr/>
            </a:pPr>
            <a:endParaRPr lang="en-US" sz="2000" dirty="0">
              <a:solidFill>
                <a:schemeClr val="bg1">
                  <a:lumMod val="50000"/>
                </a:schemeClr>
              </a:solidFill>
            </a:endParaRPr>
          </a:p>
          <a:p>
            <a:pPr lvl="1" eaLnBrk="1" hangingPunct="1">
              <a:buFontTx/>
              <a:buNone/>
              <a:defRPr/>
            </a:pPr>
            <a:endParaRPr lang="en-US" sz="2000" dirty="0">
              <a:solidFill>
                <a:schemeClr val="bg1">
                  <a:lumMod val="50000"/>
                </a:schemeClr>
              </a:solidFill>
            </a:endParaRPr>
          </a:p>
          <a:p>
            <a:pPr lvl="1" eaLnBrk="1" hangingPunct="1">
              <a:buFontTx/>
              <a:buNone/>
              <a:defRPr/>
            </a:pPr>
            <a:endParaRPr lang="en-US" sz="2000" dirty="0">
              <a:solidFill>
                <a:schemeClr val="bg1">
                  <a:lumMod val="50000"/>
                </a:schemeClr>
              </a:solidFill>
            </a:endParaRPr>
          </a:p>
          <a:p>
            <a:pPr lvl="8" algn="r">
              <a:buFontTx/>
              <a:buNone/>
              <a:defRPr/>
            </a:pPr>
            <a:endParaRPr lang="en-US" sz="1600" dirty="0">
              <a:solidFill>
                <a:schemeClr val="bg1">
                  <a:lumMod val="50000"/>
                </a:schemeClr>
              </a:solidFill>
            </a:endParaRPr>
          </a:p>
          <a:p>
            <a:pPr lvl="1" eaLnBrk="1" hangingPunct="1">
              <a:defRPr/>
            </a:pPr>
            <a:endParaRPr lang="en-US" sz="2400" dirty="0">
              <a:solidFill>
                <a:schemeClr val="bg1">
                  <a:lumMod val="50000"/>
                </a:schemeClr>
              </a:solidFill>
            </a:endParaRPr>
          </a:p>
          <a:p>
            <a:pPr lvl="7">
              <a:defRPr/>
            </a:pPr>
            <a:endParaRPr lang="en-US" sz="1600" dirty="0">
              <a:solidFill>
                <a:schemeClr val="bg1">
                  <a:lumMod val="50000"/>
                </a:schemeClr>
              </a:solidFill>
            </a:endParaRPr>
          </a:p>
        </p:txBody>
      </p:sp>
      <p:pic>
        <p:nvPicPr>
          <p:cNvPr id="20484" name="Picture 6" descr="Multicultural_Children_Moms-300x2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2200" y="5709285"/>
            <a:ext cx="1714500" cy="1148715"/>
          </a:xfrm>
          <a:prstGeom prst="rect">
            <a:avLst/>
          </a:prstGeom>
          <a:noFill/>
          <a:ln w="9525">
            <a:noFill/>
            <a:miter lim="800000"/>
            <a:headEnd/>
            <a:tailEnd/>
          </a:ln>
        </p:spPr>
      </p:pic>
      <p:pic>
        <p:nvPicPr>
          <p:cNvPr id="20485" name="Picture 7" descr="cultural-diversity.jpg"/>
          <p:cNvPicPr>
            <a:picLocks noChangeAspect="1"/>
          </p:cNvPicPr>
          <p:nvPr/>
        </p:nvPicPr>
        <p:blipFill>
          <a:blip r:embed="rId3"/>
          <a:srcRect/>
          <a:stretch>
            <a:fillRect/>
          </a:stretch>
        </p:blipFill>
        <p:spPr bwMode="auto">
          <a:xfrm>
            <a:off x="7224712" y="5521325"/>
            <a:ext cx="1919288" cy="1336675"/>
          </a:xfrm>
          <a:prstGeom prst="rect">
            <a:avLst/>
          </a:prstGeom>
          <a:noFill/>
          <a:ln w="9525">
            <a:noFill/>
            <a:miter lim="800000"/>
            <a:headEnd/>
            <a:tailEnd/>
          </a:ln>
        </p:spPr>
      </p:pic>
      <p:pic>
        <p:nvPicPr>
          <p:cNvPr id="20486" name="Picture 11" descr="SydneyDiversity.tiff"/>
          <p:cNvPicPr>
            <a:picLocks noChangeAspect="1"/>
          </p:cNvPicPr>
          <p:nvPr/>
        </p:nvPicPr>
        <p:blipFill>
          <a:blip r:embed="rId4"/>
          <a:srcRect/>
          <a:stretch>
            <a:fillRect/>
          </a:stretch>
        </p:blipFill>
        <p:spPr bwMode="auto">
          <a:xfrm>
            <a:off x="6350718" y="818869"/>
            <a:ext cx="2746375" cy="2346325"/>
          </a:xfrm>
          <a:prstGeom prst="rect">
            <a:avLst/>
          </a:prstGeom>
          <a:noFill/>
          <a:ln w="9525">
            <a:noFill/>
            <a:miter lim="800000"/>
            <a:headEnd/>
            <a:tailEnd/>
          </a:ln>
        </p:spPr>
      </p:pic>
      <p:pic>
        <p:nvPicPr>
          <p:cNvPr id="20487" name="Picture 4" descr="MelbourneDiversity-2.tiff"/>
          <p:cNvPicPr>
            <a:picLocks noChangeAspect="1"/>
          </p:cNvPicPr>
          <p:nvPr/>
        </p:nvPicPr>
        <p:blipFill>
          <a:blip r:embed="rId5"/>
          <a:srcRect/>
          <a:stretch>
            <a:fillRect/>
          </a:stretch>
        </p:blipFill>
        <p:spPr bwMode="auto">
          <a:xfrm>
            <a:off x="6392734" y="3047234"/>
            <a:ext cx="2738437" cy="2390775"/>
          </a:xfrm>
          <a:prstGeom prst="rect">
            <a:avLst/>
          </a:prstGeom>
          <a:noFill/>
          <a:ln w="9525">
            <a:noFill/>
            <a:miter lim="800000"/>
            <a:headEnd/>
            <a:tailEnd/>
          </a:ln>
        </p:spPr>
      </p:pic>
      <p:pic>
        <p:nvPicPr>
          <p:cNvPr id="20488" name="Picture 5" descr="images.jpeg"/>
          <p:cNvPicPr>
            <a:picLocks noChangeAspect="1"/>
          </p:cNvPicPr>
          <p:nvPr/>
        </p:nvPicPr>
        <p:blipFill>
          <a:blip r:embed="rId6"/>
          <a:srcRect/>
          <a:stretch>
            <a:fillRect/>
          </a:stretch>
        </p:blipFill>
        <p:spPr bwMode="auto">
          <a:xfrm>
            <a:off x="4648200" y="5676900"/>
            <a:ext cx="1454150" cy="1181100"/>
          </a:xfrm>
          <a:prstGeom prst="rect">
            <a:avLst/>
          </a:prstGeom>
          <a:noFill/>
          <a:ln w="9525">
            <a:noFill/>
            <a:miter lim="800000"/>
            <a:headEnd/>
            <a:tailEnd/>
          </a:ln>
        </p:spPr>
      </p:pic>
      <p:pic>
        <p:nvPicPr>
          <p:cNvPr id="20489" name="Picture 15" descr="bondi2_460x276.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2044700" cy="1227138"/>
          </a:xfrm>
          <a:prstGeom prst="rect">
            <a:avLst/>
          </a:prstGeom>
          <a:noFill/>
          <a:ln w="9525">
            <a:noFill/>
            <a:miter lim="800000"/>
            <a:headEnd/>
            <a:tailEnd/>
          </a:ln>
        </p:spPr>
      </p:pic>
      <p:pic>
        <p:nvPicPr>
          <p:cNvPr id="20490" name="Picture 14" descr="top-10-australian-sports-victories-1049152-flash-1049152-flash.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4724400"/>
            <a:ext cx="1562100" cy="876300"/>
          </a:xfrm>
          <a:prstGeom prst="rect">
            <a:avLst/>
          </a:prstGeom>
          <a:noFill/>
          <a:ln w="9525">
            <a:noFill/>
            <a:miter lim="800000"/>
            <a:headEnd/>
            <a:tailEnd/>
          </a:ln>
        </p:spPr>
      </p:pic>
      <p:pic>
        <p:nvPicPr>
          <p:cNvPr id="20491" name="Picture 2" descr="ICCROM-Uluru-0794.jpg                                          001CE148Macintosh HD                   BCFC15BB:"/>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5605463"/>
            <a:ext cx="1916113" cy="1252537"/>
          </a:xfrm>
          <a:prstGeom prst="rect">
            <a:avLst/>
          </a:prstGeom>
          <a:noFill/>
          <a:ln w="9525">
            <a:noFill/>
            <a:miter lim="800000"/>
            <a:headEnd/>
            <a:tailEnd/>
          </a:ln>
        </p:spPr>
      </p:pic>
      <p:pic>
        <p:nvPicPr>
          <p:cNvPr id="20492" name="Picture 2" descr="girls-inma.jpg                                                 001CE148Macintosh HD                   BCFC15BB:"/>
          <p:cNvPicPr>
            <a:picLocks noChangeAspect="1" noChangeArrowheads="1"/>
          </p:cNvPicPr>
          <p:nvPr/>
        </p:nvPicPr>
        <p:blipFill>
          <a:blip r:embed="rId10"/>
          <a:srcRect/>
          <a:stretch>
            <a:fillRect/>
          </a:stretch>
        </p:blipFill>
        <p:spPr bwMode="auto">
          <a:xfrm>
            <a:off x="0" y="3810000"/>
            <a:ext cx="1422400" cy="950913"/>
          </a:xfrm>
          <a:prstGeom prst="rect">
            <a:avLst/>
          </a:prstGeom>
          <a:noFill/>
          <a:ln w="9525">
            <a:noFill/>
            <a:miter lim="800000"/>
            <a:headEnd/>
            <a:tailEnd/>
          </a:ln>
        </p:spPr>
      </p:pic>
      <p:pic>
        <p:nvPicPr>
          <p:cNvPr id="20493" name="Picture 3" descr="ngambr_idancers.jpg                                            001DDB80Macintosh HD                   BCFC15BB:"/>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100" y="2654300"/>
            <a:ext cx="1312863" cy="1169988"/>
          </a:xfrm>
          <a:prstGeom prst="rect">
            <a:avLst/>
          </a:prstGeom>
          <a:noFill/>
          <a:ln w="9525">
            <a:noFill/>
            <a:miter lim="800000"/>
            <a:headEnd/>
            <a:tailEnd/>
          </a:ln>
        </p:spPr>
      </p:pic>
      <p:pic>
        <p:nvPicPr>
          <p:cNvPr id="20494" name="Picture 3" descr=" rufus.jpg                                                      001CE148Macintosh HD                   BCFC15BB:"/>
          <p:cNvPicPr>
            <a:picLocks noChangeAspect="1" noChangeArrowheads="1"/>
          </p:cNvPicPr>
          <p:nvPr/>
        </p:nvPicPr>
        <p:blipFill>
          <a:blip r:embed="rId12"/>
          <a:srcRect/>
          <a:stretch>
            <a:fillRect/>
          </a:stretch>
        </p:blipFill>
        <p:spPr bwMode="auto">
          <a:xfrm>
            <a:off x="12700" y="1231900"/>
            <a:ext cx="950913" cy="1422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228600"/>
            <a:ext cx="7772400" cy="609600"/>
          </a:xfrm>
        </p:spPr>
        <p:txBody>
          <a:bodyPr/>
          <a:lstStyle/>
          <a:p>
            <a:br>
              <a:rPr lang="en-AU" sz="3600" b="1" dirty="0">
                <a:latin typeface="Arial" charset="0"/>
              </a:rPr>
            </a:br>
            <a:br>
              <a:rPr lang="en-AU" sz="3600" b="1" dirty="0">
                <a:latin typeface="Arial" charset="0"/>
              </a:rPr>
            </a:br>
            <a:r>
              <a:rPr lang="en-US" sz="3200" b="1" dirty="0">
                <a:solidFill>
                  <a:srgbClr val="5F931C"/>
                </a:solidFill>
                <a:latin typeface="Arial" charset="0"/>
              </a:rPr>
              <a:t>‘A Sense of Place’</a:t>
            </a:r>
            <a:br>
              <a:rPr lang="en-AU" sz="3200" b="1" dirty="0">
                <a:latin typeface="Arial" charset="0"/>
              </a:rPr>
            </a:br>
            <a:br>
              <a:rPr lang="en-AU" b="1" dirty="0">
                <a:latin typeface="Arial" charset="0"/>
              </a:rPr>
            </a:br>
            <a:endParaRPr lang="en-US" dirty="0">
              <a:latin typeface="Arial" charset="0"/>
            </a:endParaRPr>
          </a:p>
        </p:txBody>
      </p:sp>
      <p:sp>
        <p:nvSpPr>
          <p:cNvPr id="22531" name="Content Placeholder 2"/>
          <p:cNvSpPr>
            <a:spLocks noGrp="1"/>
          </p:cNvSpPr>
          <p:nvPr>
            <p:ph idx="1"/>
          </p:nvPr>
        </p:nvSpPr>
        <p:spPr>
          <a:xfrm>
            <a:off x="1143000" y="1010721"/>
            <a:ext cx="6400800" cy="4856679"/>
          </a:xfrm>
        </p:spPr>
        <p:txBody>
          <a:bodyPr/>
          <a:lstStyle/>
          <a:p>
            <a:pPr>
              <a:buFontTx/>
              <a:buNone/>
            </a:pPr>
            <a:r>
              <a:rPr lang="en-US" sz="2000" dirty="0">
                <a:solidFill>
                  <a:schemeClr val="bg2">
                    <a:lumMod val="75000"/>
                  </a:schemeClr>
                </a:solidFill>
                <a:latin typeface="Arial" charset="0"/>
              </a:rPr>
              <a:t>A community’s </a:t>
            </a:r>
            <a:r>
              <a:rPr lang="en-US" sz="2000" b="1" dirty="0">
                <a:solidFill>
                  <a:schemeClr val="bg2">
                    <a:lumMod val="75000"/>
                  </a:schemeClr>
                </a:solidFill>
                <a:latin typeface="Arial" charset="0"/>
              </a:rPr>
              <a:t>sense of place </a:t>
            </a:r>
            <a:r>
              <a:rPr lang="en-US" sz="2000" dirty="0">
                <a:solidFill>
                  <a:schemeClr val="bg2">
                    <a:lumMod val="75000"/>
                  </a:schemeClr>
                </a:solidFill>
                <a:latin typeface="Arial" charset="0"/>
              </a:rPr>
              <a:t>includes both Intangible and Tangible Cultural Heritage</a:t>
            </a:r>
            <a:r>
              <a:rPr lang="en-US" sz="2000" b="1" dirty="0">
                <a:solidFill>
                  <a:schemeClr val="bg2">
                    <a:lumMod val="75000"/>
                  </a:schemeClr>
                </a:solidFill>
                <a:latin typeface="Arial" charset="0"/>
              </a:rPr>
              <a:t>: </a:t>
            </a:r>
          </a:p>
          <a:p>
            <a:pPr lvl="1">
              <a:spcBef>
                <a:spcPts val="200"/>
              </a:spcBef>
              <a:buFont typeface="Arial" charset="0"/>
              <a:buChar char="•"/>
            </a:pPr>
            <a:r>
              <a:rPr lang="en-US" sz="2000" dirty="0">
                <a:solidFill>
                  <a:schemeClr val="bg2">
                    <a:lumMod val="75000"/>
                  </a:schemeClr>
                </a:solidFill>
                <a:latin typeface="Arial" charset="0"/>
              </a:rPr>
              <a:t>springing from the environment where a people lives, lived, formed in part by the environment:</a:t>
            </a:r>
          </a:p>
          <a:p>
            <a:pPr lvl="1">
              <a:buFont typeface="Lucida Grande" charset="0"/>
              <a:buChar char="-"/>
            </a:pPr>
            <a:r>
              <a:rPr lang="en-US" sz="1600" dirty="0">
                <a:solidFill>
                  <a:schemeClr val="bg2">
                    <a:lumMod val="75000"/>
                  </a:schemeClr>
                </a:solidFill>
                <a:latin typeface="Arial" charset="0"/>
              </a:rPr>
              <a:t>food tools building materials stem from the environment</a:t>
            </a:r>
          </a:p>
          <a:p>
            <a:pPr lvl="1">
              <a:buFont typeface="Lucida Grande" charset="0"/>
              <a:buChar char="-"/>
            </a:pPr>
            <a:r>
              <a:rPr lang="en-US" sz="1600" dirty="0">
                <a:solidFill>
                  <a:schemeClr val="bg2">
                    <a:lumMod val="75000"/>
                  </a:schemeClr>
                </a:solidFill>
                <a:latin typeface="Arial" charset="0"/>
              </a:rPr>
              <a:t>cosmological explanations and belief systems are formed by the space a community dwells in</a:t>
            </a:r>
            <a:endParaRPr lang="en-US" sz="1000" dirty="0">
              <a:solidFill>
                <a:schemeClr val="bg2">
                  <a:lumMod val="75000"/>
                </a:schemeClr>
              </a:solidFill>
              <a:latin typeface="Arial" charset="0"/>
            </a:endParaRPr>
          </a:p>
          <a:p>
            <a:pPr lvl="1">
              <a:buFont typeface="Arial" charset="0"/>
              <a:buChar char="•"/>
            </a:pPr>
            <a:r>
              <a:rPr lang="en-US" sz="2000" dirty="0">
                <a:solidFill>
                  <a:schemeClr val="bg2">
                    <a:lumMod val="75000"/>
                  </a:schemeClr>
                </a:solidFill>
                <a:latin typeface="Arial" charset="0"/>
              </a:rPr>
              <a:t>adapting as the environment changes</a:t>
            </a:r>
          </a:p>
          <a:p>
            <a:pPr lvl="1">
              <a:buFont typeface="Arial" charset="0"/>
              <a:buChar char="•"/>
            </a:pPr>
            <a:r>
              <a:rPr lang="en-US" sz="2000" dirty="0">
                <a:solidFill>
                  <a:schemeClr val="bg2">
                    <a:lumMod val="75000"/>
                  </a:schemeClr>
                </a:solidFill>
                <a:latin typeface="Arial" charset="0"/>
              </a:rPr>
              <a:t>shifting as skills develop to form and forge different economies and social beliefs and practices </a:t>
            </a:r>
          </a:p>
          <a:p>
            <a:pPr lvl="1">
              <a:buFont typeface="Arial" charset="0"/>
              <a:buChar char="•"/>
            </a:pPr>
            <a:r>
              <a:rPr lang="en-US" sz="2000" dirty="0">
                <a:solidFill>
                  <a:schemeClr val="bg2">
                    <a:lumMod val="75000"/>
                  </a:schemeClr>
                </a:solidFill>
                <a:latin typeface="Arial" charset="0"/>
              </a:rPr>
              <a:t>but continuing with change from the past to the future as part of a community’s identity:</a:t>
            </a:r>
          </a:p>
          <a:p>
            <a:pPr lvl="1">
              <a:buNone/>
            </a:pPr>
            <a:r>
              <a:rPr lang="en-US" sz="2000" dirty="0">
                <a:solidFill>
                  <a:schemeClr val="bg2">
                    <a:lumMod val="75000"/>
                  </a:schemeClr>
                </a:solidFill>
                <a:latin typeface="Arial" charset="0"/>
              </a:rPr>
              <a:t>		</a:t>
            </a:r>
            <a:r>
              <a:rPr lang="en-US" sz="2200" b="1" dirty="0">
                <a:solidFill>
                  <a:schemeClr val="bg2">
                    <a:lumMod val="75000"/>
                  </a:schemeClr>
                </a:solidFill>
                <a:latin typeface="Arial" charset="0"/>
              </a:rPr>
              <a:t>its Living Heritage, its Living Culture …</a:t>
            </a:r>
          </a:p>
          <a:p>
            <a:pPr algn="ctr"/>
            <a:endParaRPr lang="en-US" sz="2800" dirty="0">
              <a:latin typeface="Arial" charset="0"/>
            </a:endParaRPr>
          </a:p>
          <a:p>
            <a:pPr algn="ctr"/>
            <a:endParaRPr lang="en-US" sz="2000" dirty="0">
              <a:latin typeface="Arial" charset="0"/>
            </a:endParaRPr>
          </a:p>
          <a:p>
            <a:pPr algn="ctr">
              <a:buFontTx/>
              <a:buNone/>
            </a:pPr>
            <a:endParaRPr lang="en-US" sz="2000" dirty="0">
              <a:latin typeface="Arial" charset="0"/>
            </a:endParaRPr>
          </a:p>
          <a:p>
            <a:pPr algn="ctr">
              <a:buFontTx/>
              <a:buNone/>
            </a:pPr>
            <a:endParaRPr lang="en-US" sz="2000" dirty="0">
              <a:latin typeface="Arial" charset="0"/>
            </a:endParaRPr>
          </a:p>
        </p:txBody>
      </p:sp>
      <p:pic>
        <p:nvPicPr>
          <p:cNvPr id="22532" name="Picture 6" descr="02571-BI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1524000" cy="1106424"/>
          </a:xfrm>
          <a:prstGeom prst="rect">
            <a:avLst/>
          </a:prstGeom>
          <a:noFill/>
          <a:ln w="9525">
            <a:noFill/>
            <a:miter lim="800000"/>
            <a:headEnd/>
            <a:tailEnd/>
          </a:ln>
        </p:spPr>
      </p:pic>
      <p:pic>
        <p:nvPicPr>
          <p:cNvPr id="22533" name="Picture 7" descr="00650-BI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381000"/>
            <a:ext cx="838200" cy="1270000"/>
          </a:xfrm>
          <a:prstGeom prst="rect">
            <a:avLst/>
          </a:prstGeom>
          <a:noFill/>
          <a:ln w="9525">
            <a:noFill/>
            <a:miter lim="800000"/>
            <a:headEnd/>
            <a:tailEnd/>
          </a:ln>
        </p:spPr>
      </p:pic>
      <p:pic>
        <p:nvPicPr>
          <p:cNvPr id="22534" name="Picture 9" descr="02789-BI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4572000"/>
            <a:ext cx="822325" cy="1270000"/>
          </a:xfrm>
          <a:prstGeom prst="rect">
            <a:avLst/>
          </a:prstGeom>
          <a:noFill/>
          <a:ln w="9525">
            <a:noFill/>
            <a:miter lim="800000"/>
            <a:headEnd/>
            <a:tailEnd/>
          </a:ln>
        </p:spPr>
      </p:pic>
      <p:pic>
        <p:nvPicPr>
          <p:cNvPr id="22535" name="Picture 10" descr="02787-BIG.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5800725"/>
            <a:ext cx="1587500" cy="1057275"/>
          </a:xfrm>
          <a:prstGeom prst="rect">
            <a:avLst/>
          </a:prstGeom>
          <a:noFill/>
          <a:ln w="9525">
            <a:noFill/>
            <a:miter lim="800000"/>
            <a:headEnd/>
            <a:tailEnd/>
          </a:ln>
        </p:spPr>
      </p:pic>
      <p:pic>
        <p:nvPicPr>
          <p:cNvPr id="22536" name="Picture 11" descr="00199-BIG.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24000" y="5807075"/>
            <a:ext cx="1333500" cy="1050925"/>
          </a:xfrm>
          <a:prstGeom prst="rect">
            <a:avLst/>
          </a:prstGeom>
          <a:noFill/>
          <a:ln w="9525">
            <a:noFill/>
            <a:miter lim="800000"/>
            <a:headEnd/>
            <a:tailEnd/>
          </a:ln>
        </p:spPr>
      </p:pic>
      <p:pic>
        <p:nvPicPr>
          <p:cNvPr id="22537" name="Picture 13" descr="01822-BIG.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72200" y="5810250"/>
            <a:ext cx="1397000" cy="1047750"/>
          </a:xfrm>
          <a:prstGeom prst="rect">
            <a:avLst/>
          </a:prstGeom>
          <a:noFill/>
          <a:ln w="9525">
            <a:noFill/>
            <a:miter lim="800000"/>
            <a:headEnd/>
            <a:tailEnd/>
          </a:ln>
        </p:spPr>
      </p:pic>
      <p:pic>
        <p:nvPicPr>
          <p:cNvPr id="22538" name="Picture 14" descr="03421-BIG.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56500" y="5835650"/>
            <a:ext cx="1587500" cy="1022350"/>
          </a:xfrm>
          <a:prstGeom prst="rect">
            <a:avLst/>
          </a:prstGeom>
          <a:noFill/>
          <a:ln w="9525">
            <a:noFill/>
            <a:miter lim="800000"/>
            <a:headEnd/>
            <a:tailEnd/>
          </a:ln>
        </p:spPr>
      </p:pic>
      <p:pic>
        <p:nvPicPr>
          <p:cNvPr id="22539" name="Picture 15" descr="06528-BIG.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077200" y="381000"/>
            <a:ext cx="844550" cy="1270000"/>
          </a:xfrm>
          <a:prstGeom prst="rect">
            <a:avLst/>
          </a:prstGeom>
          <a:noFill/>
          <a:ln w="9525">
            <a:noFill/>
            <a:miter lim="800000"/>
            <a:headEnd/>
            <a:tailEnd/>
          </a:ln>
        </p:spPr>
      </p:pic>
      <p:pic>
        <p:nvPicPr>
          <p:cNvPr id="22540" name="Picture 16" descr="06519-BIG.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56500" y="1600200"/>
            <a:ext cx="1587500" cy="1057275"/>
          </a:xfrm>
          <a:prstGeom prst="rect">
            <a:avLst/>
          </a:prstGeom>
          <a:noFill/>
          <a:ln w="9525">
            <a:noFill/>
            <a:miter lim="800000"/>
            <a:headEnd/>
            <a:tailEnd/>
          </a:ln>
        </p:spPr>
      </p:pic>
      <p:pic>
        <p:nvPicPr>
          <p:cNvPr id="22541" name="Picture 17" descr="06768-BIG.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33800" y="5670296"/>
            <a:ext cx="1778000" cy="1187704"/>
          </a:xfrm>
          <a:prstGeom prst="rect">
            <a:avLst/>
          </a:prstGeom>
          <a:noFill/>
          <a:ln w="9525">
            <a:noFill/>
            <a:miter lim="800000"/>
            <a:headEnd/>
            <a:tailEnd/>
          </a:ln>
        </p:spPr>
      </p:pic>
      <p:pic>
        <p:nvPicPr>
          <p:cNvPr id="22542" name="Picture 18" descr="00030-LRG.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3581400"/>
            <a:ext cx="1574800" cy="1062990"/>
          </a:xfrm>
          <a:prstGeom prst="rect">
            <a:avLst/>
          </a:prstGeom>
          <a:noFill/>
          <a:ln w="9525">
            <a:noFill/>
            <a:miter lim="800000"/>
            <a:headEnd/>
            <a:tailEnd/>
          </a:ln>
        </p:spPr>
      </p:pic>
      <p:pic>
        <p:nvPicPr>
          <p:cNvPr id="22543" name="Picture 20" descr="01821-BIG.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56500" y="3352800"/>
            <a:ext cx="1587500" cy="1193800"/>
          </a:xfrm>
          <a:prstGeom prst="rect">
            <a:avLst/>
          </a:prstGeom>
          <a:noFill/>
          <a:ln w="9525">
            <a:noFill/>
            <a:miter lim="800000"/>
            <a:headEnd/>
            <a:tailEnd/>
          </a:ln>
        </p:spPr>
      </p:pic>
      <p:pic>
        <p:nvPicPr>
          <p:cNvPr id="22544" name="Picture 21" descr="00834-BIG.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077200" y="4495800"/>
            <a:ext cx="892175" cy="1320800"/>
          </a:xfrm>
          <a:prstGeom prst="rect">
            <a:avLst/>
          </a:prstGeom>
          <a:noFill/>
          <a:ln w="9525">
            <a:noFill/>
            <a:miter lim="800000"/>
            <a:headEnd/>
            <a:tailEnd/>
          </a:ln>
        </p:spPr>
      </p:pic>
      <p:pic>
        <p:nvPicPr>
          <p:cNvPr id="17" name="Picture 14" descr="V:NDance.tiff"/>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562850" y="2514600"/>
            <a:ext cx="1581150" cy="977900"/>
          </a:xfrm>
          <a:prstGeom prst="rect">
            <a:avLst/>
          </a:prstGeom>
          <a:noFill/>
          <a:ln w="9525">
            <a:noFill/>
            <a:miter lim="800000"/>
            <a:headEnd/>
            <a:tailEnd/>
          </a:ln>
        </p:spPr>
      </p:pic>
      <p:pic>
        <p:nvPicPr>
          <p:cNvPr id="19" name="Picture 7" descr="6272126-3x2-940x627.jp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0" y="2667000"/>
            <a:ext cx="1551940" cy="103517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CCE-CDHS-IndigLecture-09">
  <a:themeElements>
    <a:clrScheme name="">
      <a:dk1>
        <a:srgbClr val="000000"/>
      </a:dk1>
      <a:lt1>
        <a:srgbClr val="FFFF66"/>
      </a:lt1>
      <a:dk2>
        <a:srgbClr val="000000"/>
      </a:dk2>
      <a:lt2>
        <a:srgbClr val="808080"/>
      </a:lt2>
      <a:accent1>
        <a:srgbClr val="00CC99"/>
      </a:accent1>
      <a:accent2>
        <a:srgbClr val="3333CC"/>
      </a:accent2>
      <a:accent3>
        <a:srgbClr val="FFFFB8"/>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CCE-CDHS-IndigLecture-09.potx</Template>
  <TotalTime>9388</TotalTime>
  <Words>1936</Words>
  <Application>Microsoft Office PowerPoint</Application>
  <PresentationFormat>On-screen Show (4:3)</PresentationFormat>
  <Paragraphs>409</Paragraphs>
  <Slides>35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ＭＳ Ｐゴシック</vt:lpstr>
      <vt:lpstr>Arial</vt:lpstr>
      <vt:lpstr>Lucida Grande</vt:lpstr>
      <vt:lpstr>Times</vt:lpstr>
      <vt:lpstr>CCE-CDHS-IndigLecture-09</vt:lpstr>
      <vt:lpstr> Sustaining Identity with Change:  the Role of Intangible Cultural Heritage </vt:lpstr>
      <vt:lpstr>Aims</vt:lpstr>
      <vt:lpstr>Australia: a Place of Migration Heritages</vt:lpstr>
      <vt:lpstr>Yet Australia a very early ‘out of Africa’ settlement</vt:lpstr>
      <vt:lpstr>with a long stay in one place … on ‘Country’</vt:lpstr>
      <vt:lpstr>Waves of Migration</vt:lpstr>
      <vt:lpstr>   Who are Canberrans?</vt:lpstr>
      <vt:lpstr>  Today’s Transplanted Cultures</vt:lpstr>
      <vt:lpstr>  ‘A Sense of Place’  </vt:lpstr>
      <vt:lpstr>  Living Heritage / Culture and Change  </vt:lpstr>
      <vt:lpstr>Recognition of Living Heritage in Place?</vt:lpstr>
      <vt:lpstr>Displaced / Transplanted Cultures </vt:lpstr>
      <vt:lpstr> Keeping Culture – Finding Place? </vt:lpstr>
      <vt:lpstr>Keeping Culture – Sharing Place?</vt:lpstr>
      <vt:lpstr>Keeping Culture – Sharing Place?</vt:lpstr>
      <vt:lpstr>Keeping Culture?</vt:lpstr>
      <vt:lpstr> Moving Landscapes?</vt:lpstr>
      <vt:lpstr> Moving Landscapes?</vt:lpstr>
      <vt:lpstr>Continuity …</vt:lpstr>
      <vt:lpstr>But Challenges for Cultural Continuity</vt:lpstr>
      <vt:lpstr>Challenges for Cultural Continuity</vt:lpstr>
      <vt:lpstr>Continuity of Intangible Heritage Faith, Food, and Festivals</vt:lpstr>
      <vt:lpstr>‘Home’:  Keeping Culture? </vt:lpstr>
      <vt:lpstr> Linking Communities at Place </vt:lpstr>
      <vt:lpstr>MultiCultural Festivals Popular </vt:lpstr>
      <vt:lpstr>Sharing Migrant Living Culture with Change</vt:lpstr>
      <vt:lpstr>Sharing and Understanding Migrant Heritage</vt:lpstr>
      <vt:lpstr> Issues for Migrant Heritage  </vt:lpstr>
      <vt:lpstr>Heritage as Living Culture </vt:lpstr>
      <vt:lpstr>Example of Past Practice</vt:lpstr>
      <vt:lpstr>Community Value – Living Heritage</vt:lpstr>
      <vt:lpstr>Community Participatory Practice</vt:lpstr>
      <vt:lpstr>Linking Community Place, Object, ICH</vt:lpstr>
      <vt:lpstr>Community Control and Continuity of ICH</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Sustaining identity with change - The role of intangible cultural heritage</dc:title>
  <dc:creator>Marilyn Truscott</dc:creator>
  <cp:keywords>SIETAR</cp:keywords>
  <cp:lastModifiedBy>Nicola McPhan</cp:lastModifiedBy>
  <cp:revision>357</cp:revision>
  <cp:lastPrinted>2018-03-22T06:14:53Z</cp:lastPrinted>
  <dcterms:created xsi:type="dcterms:W3CDTF">2017-04-06T22:21:39Z</dcterms:created>
  <dcterms:modified xsi:type="dcterms:W3CDTF">2018-10-27T05:43:47Z</dcterms:modified>
</cp:coreProperties>
</file>