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5"/>
  </p:notesMasterIdLst>
  <p:handoutMasterIdLst>
    <p:handoutMasterId r:id="rId26"/>
  </p:handoutMasterIdLst>
  <p:sldIdLst>
    <p:sldId id="272" r:id="rId3"/>
    <p:sldId id="332" r:id="rId4"/>
    <p:sldId id="335" r:id="rId5"/>
    <p:sldId id="314" r:id="rId6"/>
    <p:sldId id="336" r:id="rId7"/>
    <p:sldId id="333" r:id="rId8"/>
    <p:sldId id="337" r:id="rId9"/>
    <p:sldId id="339" r:id="rId10"/>
    <p:sldId id="334" r:id="rId11"/>
    <p:sldId id="338" r:id="rId12"/>
    <p:sldId id="341" r:id="rId13"/>
    <p:sldId id="342" r:id="rId14"/>
    <p:sldId id="327" r:id="rId15"/>
    <p:sldId id="320" r:id="rId16"/>
    <p:sldId id="343" r:id="rId17"/>
    <p:sldId id="331" r:id="rId18"/>
    <p:sldId id="293" r:id="rId19"/>
    <p:sldId id="329" r:id="rId20"/>
    <p:sldId id="317" r:id="rId21"/>
    <p:sldId id="344" r:id="rId22"/>
    <p:sldId id="345" r:id="rId23"/>
    <p:sldId id="278" r:id="rId24"/>
  </p:sldIdLst>
  <p:sldSz cx="12192000" cy="6858000"/>
  <p:notesSz cx="687546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52" autoAdjust="0"/>
    <p:restoredTop sz="94660"/>
  </p:normalViewPr>
  <p:slideViewPr>
    <p:cSldViewPr snapToGrid="0">
      <p:cViewPr varScale="1">
        <p:scale>
          <a:sx n="64" d="100"/>
          <a:sy n="64" d="100"/>
        </p:scale>
        <p:origin x="474"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EA308D2-D6FC-4A48-AAFF-F776A2BE0FB5}"/>
              </a:ext>
            </a:extLst>
          </p:cNvPr>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en-AU"/>
          </a:p>
        </p:txBody>
      </p:sp>
      <p:sp>
        <p:nvSpPr>
          <p:cNvPr id="3" name="Date Placeholder 2">
            <a:extLst>
              <a:ext uri="{FF2B5EF4-FFF2-40B4-BE49-F238E27FC236}">
                <a16:creationId xmlns:a16="http://schemas.microsoft.com/office/drawing/2014/main" id="{8684C08F-88C4-4E77-8A0C-B4AF788C3414}"/>
              </a:ext>
            </a:extLst>
          </p:cNvPr>
          <p:cNvSpPr>
            <a:spLocks noGrp="1"/>
          </p:cNvSpPr>
          <p:nvPr>
            <p:ph type="dt" sz="quarter" idx="1"/>
          </p:nvPr>
        </p:nvSpPr>
        <p:spPr>
          <a:xfrm>
            <a:off x="3894505" y="0"/>
            <a:ext cx="2979367" cy="501879"/>
          </a:xfrm>
          <a:prstGeom prst="rect">
            <a:avLst/>
          </a:prstGeom>
        </p:spPr>
        <p:txBody>
          <a:bodyPr vert="horz" lIns="96442" tIns="48221" rIns="96442" bIns="48221" rtlCol="0"/>
          <a:lstStyle>
            <a:lvl1pPr algn="r">
              <a:defRPr sz="1300"/>
            </a:lvl1pPr>
          </a:lstStyle>
          <a:p>
            <a:fld id="{3B9AB848-11A3-44F6-8E02-BB561C56E892}" type="datetimeFigureOut">
              <a:rPr lang="en-AU" smtClean="0"/>
              <a:t>21/03/2018</a:t>
            </a:fld>
            <a:endParaRPr lang="en-AU"/>
          </a:p>
        </p:txBody>
      </p:sp>
      <p:sp>
        <p:nvSpPr>
          <p:cNvPr id="4" name="Footer Placeholder 3">
            <a:extLst>
              <a:ext uri="{FF2B5EF4-FFF2-40B4-BE49-F238E27FC236}">
                <a16:creationId xmlns:a16="http://schemas.microsoft.com/office/drawing/2014/main" id="{3630884A-4BBA-4900-8875-00914FC651AD}"/>
              </a:ext>
            </a:extLst>
          </p:cNvPr>
          <p:cNvSpPr>
            <a:spLocks noGrp="1"/>
          </p:cNvSpPr>
          <p:nvPr>
            <p:ph type="ftr" sz="quarter" idx="2"/>
          </p:nvPr>
        </p:nvSpPr>
        <p:spPr>
          <a:xfrm>
            <a:off x="0" y="9500961"/>
            <a:ext cx="2979367" cy="501878"/>
          </a:xfrm>
          <a:prstGeom prst="rect">
            <a:avLst/>
          </a:prstGeom>
        </p:spPr>
        <p:txBody>
          <a:bodyPr vert="horz" lIns="96442" tIns="48221" rIns="96442" bIns="48221" rtlCol="0" anchor="b"/>
          <a:lstStyle>
            <a:lvl1pPr algn="l">
              <a:defRPr sz="1300"/>
            </a:lvl1pPr>
          </a:lstStyle>
          <a:p>
            <a:endParaRPr lang="en-AU"/>
          </a:p>
        </p:txBody>
      </p:sp>
      <p:sp>
        <p:nvSpPr>
          <p:cNvPr id="5" name="Slide Number Placeholder 4">
            <a:extLst>
              <a:ext uri="{FF2B5EF4-FFF2-40B4-BE49-F238E27FC236}">
                <a16:creationId xmlns:a16="http://schemas.microsoft.com/office/drawing/2014/main" id="{6DAEE361-EE08-4F9B-A965-1563DB55716A}"/>
              </a:ext>
            </a:extLst>
          </p:cNvPr>
          <p:cNvSpPr>
            <a:spLocks noGrp="1"/>
          </p:cNvSpPr>
          <p:nvPr>
            <p:ph type="sldNum" sz="quarter" idx="3"/>
          </p:nvPr>
        </p:nvSpPr>
        <p:spPr>
          <a:xfrm>
            <a:off x="3894505" y="9500961"/>
            <a:ext cx="2979367" cy="501878"/>
          </a:xfrm>
          <a:prstGeom prst="rect">
            <a:avLst/>
          </a:prstGeom>
        </p:spPr>
        <p:txBody>
          <a:bodyPr vert="horz" lIns="96442" tIns="48221" rIns="96442" bIns="48221" rtlCol="0" anchor="b"/>
          <a:lstStyle>
            <a:lvl1pPr algn="r">
              <a:defRPr sz="1300"/>
            </a:lvl1pPr>
          </a:lstStyle>
          <a:p>
            <a:fld id="{6DCABAD3-88D7-40F8-8643-3432408EDAC1}" type="slidenum">
              <a:rPr lang="en-AU" smtClean="0"/>
              <a:t>‹#›</a:t>
            </a:fld>
            <a:endParaRPr lang="en-AU"/>
          </a:p>
        </p:txBody>
      </p:sp>
    </p:spTree>
    <p:extLst>
      <p:ext uri="{BB962C8B-B14F-4D97-AF65-F5344CB8AC3E}">
        <p14:creationId xmlns:p14="http://schemas.microsoft.com/office/powerpoint/2010/main" val="1325767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en-US"/>
          </a:p>
        </p:txBody>
      </p:sp>
      <p:sp>
        <p:nvSpPr>
          <p:cNvPr id="3" name="Date Placeholder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71BD4573-58E7-4156-A133-2731F5F8D1A6}" type="datetimeFigureOut">
              <a:rPr lang="en-US" smtClean="0"/>
              <a:t>3/21/2018</a:t>
            </a:fld>
            <a:endParaRPr lang="en-US"/>
          </a:p>
        </p:txBody>
      </p:sp>
      <p:sp>
        <p:nvSpPr>
          <p:cNvPr id="4" name="Slide Image Placeholder 3"/>
          <p:cNvSpPr>
            <a:spLocks noGrp="1" noRot="1" noChangeAspect="1"/>
          </p:cNvSpPr>
          <p:nvPr>
            <p:ph type="sldImg" idx="2"/>
          </p:nvPr>
        </p:nvSpPr>
        <p:spPr>
          <a:xfrm>
            <a:off x="438150" y="1250950"/>
            <a:ext cx="5999163" cy="3375025"/>
          </a:xfrm>
          <a:prstGeom prst="rect">
            <a:avLst/>
          </a:prstGeom>
          <a:noFill/>
          <a:ln w="12700">
            <a:solidFill>
              <a:prstClr val="black"/>
            </a:solidFill>
          </a:ln>
        </p:spPr>
        <p:txBody>
          <a:bodyPr vert="horz" lIns="96442" tIns="48221" rIns="96442" bIns="48221" rtlCol="0" anchor="ctr"/>
          <a:lstStyle/>
          <a:p>
            <a:endParaRPr lang="en-US"/>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en-US"/>
          </a:p>
        </p:txBody>
      </p:sp>
      <p:sp>
        <p:nvSpPr>
          <p:cNvPr id="7" name="Slide Number Placehold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021A1D30-C0A0-4124-A783-34D9F15FA0FE}" type="datetime1">
              <a:rPr lang="en-US" smtClean="0"/>
              <a:t>3/21/2018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cxnSp>
        <p:nvCxnSpPr>
          <p:cNvPr id="5" name="Straight Connector 4"/>
          <p:cNvCxnSpPr/>
          <p:nvPr/>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2D5871-AB0F-4B3D-8861-97E78CB7B47E}" type="datetime1">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418406-4C3F-4F3E-80BD-A22568EA37EB}" type="datetime1">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28077-7188-48C5-8679-2287FAC952E9}" type="datetime1">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DCB740-6776-4EE9-99FD-96D592FA5A23}" type="datetime1">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F6BD99-6FFD-46C5-B5E2-43A34BDA2566}" type="datetime1">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022678E-214C-4CF8-97C7-95015FB02960}" type="datetime1">
              <a:rPr lang="en-US" smtClean="0"/>
              <a:t>3/21/2018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5660E0-FA77-4473-A859-74127B089143}" type="datetime1">
              <a:rPr lang="en-US" smtClean="0"/>
              <a:t>3/21/2018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3/21/2018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197C5C-1CD1-417D-A89C-14747F5222C7}" type="datetime1">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1359EFBB-CFA1-4AA8-9123-F0B52DBD84FE}" type="datetime1">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1"/>
                </a:solidFill>
              </a:defRPr>
            </a:lvl1pPr>
          </a:lstStyle>
          <a:p>
            <a:fld id="{61146459-E3C3-4969-9224-5ED50B492D17}" type="datetime1">
              <a:rPr lang="en-US" smtClean="0"/>
              <a:t>3/21/2018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1"/>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1"/>
                </a:solidFill>
              </a:defRPr>
            </a:lvl1pPr>
          </a:lstStyle>
          <a:p>
            <a:fld id="{401CF334-2D5C-4859-84A6-CA7E6E43FAEB}" type="slidenum">
              <a:rPr lang="en-US" smtClean="0"/>
              <a:pPr/>
              <a:t>‹#›</a:t>
            </a:fld>
            <a:endParaRPr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abs.gov.au/ausstats/abs@.nsf/Latestproducts/3412.0Media%20Release12015-16" TargetMode="External"/><Relationship Id="rId2" Type="http://schemas.openxmlformats.org/officeDocument/2006/relationships/hyperlink" Target="http://www.abs.gov.au/ausstats/abs@.nsf/mf/202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11200" y="3200399"/>
            <a:ext cx="10472928" cy="2990539"/>
          </a:xfrm>
        </p:spPr>
        <p:txBody>
          <a:bodyPr>
            <a:normAutofit fontScale="85000" lnSpcReduction="20000"/>
          </a:bodyPr>
          <a:lstStyle/>
          <a:p>
            <a:endParaRPr lang="en-US" dirty="0"/>
          </a:p>
          <a:p>
            <a:endParaRPr lang="en-US" dirty="0"/>
          </a:p>
          <a:p>
            <a:r>
              <a:rPr lang="en-US" sz="2800" dirty="0"/>
              <a:t>Julia Kraven</a:t>
            </a:r>
          </a:p>
          <a:p>
            <a:r>
              <a:rPr lang="en-US" sz="2800" i="1" dirty="0"/>
              <a:t>juliakraven@gmail.com</a:t>
            </a:r>
          </a:p>
          <a:p>
            <a:endParaRPr lang="en-US" dirty="0"/>
          </a:p>
          <a:p>
            <a:pPr algn="ctr"/>
            <a:endParaRPr lang="en-US" sz="2400" dirty="0"/>
          </a:p>
          <a:p>
            <a:pPr algn="ctr"/>
            <a:endParaRPr lang="en-US" sz="2400" dirty="0"/>
          </a:p>
          <a:p>
            <a:pPr algn="ctr"/>
            <a:r>
              <a:rPr lang="en-US" sz="2400" dirty="0"/>
              <a:t>Bond University</a:t>
            </a:r>
          </a:p>
          <a:p>
            <a:pPr algn="ctr"/>
            <a:r>
              <a:rPr lang="en-US" sz="2400" dirty="0"/>
              <a:t>Faculty of Society and Design</a:t>
            </a:r>
          </a:p>
        </p:txBody>
      </p:sp>
      <p:sp>
        <p:nvSpPr>
          <p:cNvPr id="4" name="Title 3"/>
          <p:cNvSpPr>
            <a:spLocks noGrp="1"/>
          </p:cNvSpPr>
          <p:nvPr>
            <p:ph type="ctrTitle"/>
          </p:nvPr>
        </p:nvSpPr>
        <p:spPr>
          <a:xfrm>
            <a:off x="711200" y="824460"/>
            <a:ext cx="10468864" cy="1791324"/>
          </a:xfrm>
        </p:spPr>
        <p:txBody>
          <a:bodyPr>
            <a:normAutofit/>
          </a:bodyPr>
          <a:lstStyle/>
          <a:p>
            <a:pPr algn="ctr"/>
            <a:r>
              <a:rPr lang="en-US" sz="3600" dirty="0">
                <a:latin typeface="Arial Narrow" panose="020B0606020202030204" pitchFamily="34" charset="0"/>
              </a:rPr>
              <a:t>Identity construction: adding an intercultural dimension.</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C95CF2-EE58-4007-9633-F68229386081}"/>
              </a:ext>
            </a:extLst>
          </p:cNvPr>
          <p:cNvSpPr txBox="1"/>
          <p:nvPr/>
        </p:nvSpPr>
        <p:spPr>
          <a:xfrm>
            <a:off x="329783" y="971334"/>
            <a:ext cx="11437496" cy="5570756"/>
          </a:xfrm>
          <a:prstGeom prst="rect">
            <a:avLst/>
          </a:prstGeom>
          <a:noFill/>
          <a:ln>
            <a:noFill/>
          </a:ln>
        </p:spPr>
        <p:txBody>
          <a:bodyPr wrap="square" rtlCol="0">
            <a:spAutoFit/>
          </a:bodyPr>
          <a:lstStyle/>
          <a:p>
            <a:r>
              <a:rPr lang="en-AU" sz="3200" b="1" dirty="0"/>
              <a:t>Stages of socialization/ internalization of ‘objective reality’: </a:t>
            </a:r>
          </a:p>
          <a:p>
            <a:endParaRPr lang="en-AU" sz="3200" dirty="0"/>
          </a:p>
          <a:p>
            <a:r>
              <a:rPr lang="en-GB" sz="3200" dirty="0">
                <a:solidFill>
                  <a:srgbClr val="000000"/>
                </a:solidFill>
                <a:latin typeface="ＭＳ 明朝" pitchFamily="17"/>
                <a:cs typeface="ＭＳ Ｐゴシック" pitchFamily="50"/>
              </a:rPr>
              <a:t>➣  </a:t>
            </a:r>
            <a:r>
              <a:rPr lang="en-AU" sz="3200" dirty="0"/>
              <a:t>Primary </a:t>
            </a:r>
            <a:r>
              <a:rPr lang="en-AU" sz="2800" i="1" dirty="0"/>
              <a:t>(takes place in one’s early childhood ‘under circumstances that are highly charged emotionally’; the absence of choice of significant others in primary socialization has profound consequences for an individual’s identity construction</a:t>
            </a:r>
            <a:r>
              <a:rPr lang="en-AU" sz="2800" dirty="0"/>
              <a:t>. </a:t>
            </a:r>
            <a:r>
              <a:rPr lang="en-AU" sz="2800" b="1" i="1" dirty="0"/>
              <a:t>‘It takes severe biographical shocks to disintegrate the massive reality internalized in early childhood; much less to destroy the realities internalized later’.</a:t>
            </a:r>
            <a:r>
              <a:rPr lang="en-AU" sz="2800" i="1" dirty="0"/>
              <a:t> ) </a:t>
            </a:r>
          </a:p>
          <a:p>
            <a:endParaRPr lang="en-AU" sz="2800" i="1" dirty="0"/>
          </a:p>
          <a:p>
            <a:r>
              <a:rPr lang="en-GB" sz="3200" dirty="0">
                <a:solidFill>
                  <a:srgbClr val="000000"/>
                </a:solidFill>
                <a:latin typeface="ＭＳ 明朝" pitchFamily="17"/>
                <a:cs typeface="ＭＳ Ｐゴシック" pitchFamily="50"/>
              </a:rPr>
              <a:t>➣  </a:t>
            </a:r>
            <a:r>
              <a:rPr lang="en-AU" sz="3200" dirty="0"/>
              <a:t>Secondary </a:t>
            </a:r>
            <a:r>
              <a:rPr lang="en-AU" dirty="0"/>
              <a:t>: </a:t>
            </a:r>
            <a:r>
              <a:rPr lang="en-AU" sz="2800" i="1" dirty="0"/>
              <a:t>(any subsequent process that inducts an individual into new sectors of the objective world of his society, e.g. schooling.)</a:t>
            </a:r>
          </a:p>
          <a:p>
            <a:endParaRPr lang="en-AU" sz="3200" dirty="0"/>
          </a:p>
        </p:txBody>
      </p:sp>
    </p:spTree>
    <p:extLst>
      <p:ext uri="{BB962C8B-B14F-4D97-AF65-F5344CB8AC3E}">
        <p14:creationId xmlns:p14="http://schemas.microsoft.com/office/powerpoint/2010/main" val="3068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C95CF2-EE58-4007-9633-F68229386081}"/>
              </a:ext>
            </a:extLst>
          </p:cNvPr>
          <p:cNvSpPr txBox="1"/>
          <p:nvPr/>
        </p:nvSpPr>
        <p:spPr>
          <a:xfrm>
            <a:off x="329783" y="821433"/>
            <a:ext cx="11437496" cy="4524315"/>
          </a:xfrm>
          <a:prstGeom prst="rect">
            <a:avLst/>
          </a:prstGeom>
          <a:noFill/>
          <a:ln>
            <a:noFill/>
          </a:ln>
        </p:spPr>
        <p:txBody>
          <a:bodyPr wrap="square" rtlCol="0">
            <a:spAutoFit/>
          </a:bodyPr>
          <a:lstStyle/>
          <a:p>
            <a:r>
              <a:rPr lang="en-AU" sz="3200" b="1" dirty="0"/>
              <a:t>Stages of socialization/ internalization of ‘objective reality’: </a:t>
            </a:r>
          </a:p>
          <a:p>
            <a:r>
              <a:rPr lang="en-GB" sz="3200" dirty="0">
                <a:solidFill>
                  <a:srgbClr val="000000"/>
                </a:solidFill>
                <a:latin typeface="ＭＳ 明朝" pitchFamily="17"/>
                <a:cs typeface="ＭＳ Ｐゴシック" pitchFamily="50"/>
              </a:rPr>
              <a:t>➣  </a:t>
            </a:r>
            <a:r>
              <a:rPr lang="en-AU" sz="3200" dirty="0"/>
              <a:t>Primary </a:t>
            </a:r>
          </a:p>
          <a:p>
            <a:r>
              <a:rPr lang="en-GB" sz="3200" dirty="0">
                <a:solidFill>
                  <a:srgbClr val="000000"/>
                </a:solidFill>
                <a:latin typeface="ＭＳ 明朝" pitchFamily="17"/>
                <a:cs typeface="ＭＳ Ｐゴシック" pitchFamily="50"/>
              </a:rPr>
              <a:t>➣  </a:t>
            </a:r>
            <a:r>
              <a:rPr lang="en-AU" sz="3200" dirty="0"/>
              <a:t>Secondary</a:t>
            </a:r>
          </a:p>
          <a:p>
            <a:r>
              <a:rPr lang="en-AU" sz="2400" i="1" dirty="0">
                <a:ea typeface="Yu Mincho" panose="02020400000000000000" pitchFamily="18" charset="-128"/>
              </a:rPr>
              <a:t>While the world of parents is perceived by the child as the world, the only possible world and the only possible reality there is, </a:t>
            </a:r>
            <a:r>
              <a:rPr lang="en-AU" sz="2400" b="1" i="1" dirty="0">
                <a:ea typeface="Yu Mincho" panose="02020400000000000000" pitchFamily="18" charset="-128"/>
              </a:rPr>
              <a:t>through the process of secondary socialization older children start to see their parents’ social location in a broader social context. </a:t>
            </a:r>
            <a:r>
              <a:rPr lang="en-AU" sz="2400" i="1" dirty="0">
                <a:ea typeface="Yu Mincho" panose="02020400000000000000" pitchFamily="18" charset="-128"/>
              </a:rPr>
              <a:t>‘For example, the older child comes to recognize that the world represented by his parents, the same world that he had previously taken for granted as inevitable reality, is actually the world of uneducated, lower-class, rural Southerners. In secondary socialization, the institutional context is usually apprehended.’ That apprehension can be the reason of some of the major crises following primary socialization. (Berger, </a:t>
            </a:r>
            <a:r>
              <a:rPr lang="en-AU" sz="2400" i="1" dirty="0" err="1">
                <a:ea typeface="Yu Mincho" panose="02020400000000000000" pitchFamily="18" charset="-128"/>
              </a:rPr>
              <a:t>Luckmann</a:t>
            </a:r>
            <a:r>
              <a:rPr lang="en-AU" sz="2400" i="1" dirty="0">
                <a:ea typeface="Yu Mincho" panose="02020400000000000000" pitchFamily="18" charset="-128"/>
              </a:rPr>
              <a:t>, 1990, p.161) </a:t>
            </a:r>
            <a:endParaRPr lang="en-AU" sz="2400" i="1" dirty="0"/>
          </a:p>
        </p:txBody>
      </p:sp>
      <p:sp>
        <p:nvSpPr>
          <p:cNvPr id="3" name="TextBox 2">
            <a:extLst>
              <a:ext uri="{FF2B5EF4-FFF2-40B4-BE49-F238E27FC236}">
                <a16:creationId xmlns:a16="http://schemas.microsoft.com/office/drawing/2014/main" id="{8FDAA552-AE09-4766-A3D6-18F97015AA82}"/>
              </a:ext>
            </a:extLst>
          </p:cNvPr>
          <p:cNvSpPr txBox="1"/>
          <p:nvPr/>
        </p:nvSpPr>
        <p:spPr>
          <a:xfrm>
            <a:off x="329783" y="5680316"/>
            <a:ext cx="11212643" cy="861774"/>
          </a:xfrm>
          <a:prstGeom prst="rect">
            <a:avLst/>
          </a:prstGeom>
          <a:noFill/>
          <a:ln>
            <a:solidFill>
              <a:schemeClr val="tx2"/>
            </a:solidFill>
          </a:ln>
        </p:spPr>
        <p:txBody>
          <a:bodyPr wrap="square" rtlCol="0">
            <a:spAutoFit/>
          </a:bodyPr>
          <a:lstStyle/>
          <a:p>
            <a:r>
              <a:rPr lang="en-GB" sz="3200" b="1" dirty="0">
                <a:solidFill>
                  <a:schemeClr val="tx2"/>
                </a:solidFill>
                <a:latin typeface="ＭＳ 明朝" pitchFamily="17"/>
                <a:cs typeface="ＭＳ Ｐゴシック" pitchFamily="50"/>
              </a:rPr>
              <a:t>➣  </a:t>
            </a:r>
            <a:r>
              <a:rPr lang="en-AU" sz="3200" b="1" dirty="0">
                <a:solidFill>
                  <a:schemeClr val="tx2"/>
                </a:solidFill>
              </a:rPr>
              <a:t>Tertiary(?) : </a:t>
            </a:r>
            <a:r>
              <a:rPr lang="en-AU" sz="3200" b="1" i="1" dirty="0">
                <a:solidFill>
                  <a:schemeClr val="tx2"/>
                </a:solidFill>
              </a:rPr>
              <a:t>intercultural experience  </a:t>
            </a:r>
          </a:p>
          <a:p>
            <a:endParaRPr lang="en-AU" dirty="0" err="1"/>
          </a:p>
        </p:txBody>
      </p:sp>
    </p:spTree>
    <p:extLst>
      <p:ext uri="{BB962C8B-B14F-4D97-AF65-F5344CB8AC3E}">
        <p14:creationId xmlns:p14="http://schemas.microsoft.com/office/powerpoint/2010/main" val="138051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0ECE2A-9CE9-4CAA-A424-D7AB8B58B11C}"/>
              </a:ext>
            </a:extLst>
          </p:cNvPr>
          <p:cNvSpPr txBox="1"/>
          <p:nvPr/>
        </p:nvSpPr>
        <p:spPr>
          <a:xfrm>
            <a:off x="239843" y="1213248"/>
            <a:ext cx="11212643" cy="861774"/>
          </a:xfrm>
          <a:prstGeom prst="rect">
            <a:avLst/>
          </a:prstGeom>
          <a:noFill/>
          <a:ln>
            <a:solidFill>
              <a:schemeClr val="tx2"/>
            </a:solidFill>
          </a:ln>
        </p:spPr>
        <p:txBody>
          <a:bodyPr wrap="square" rtlCol="0">
            <a:spAutoFit/>
          </a:bodyPr>
          <a:lstStyle/>
          <a:p>
            <a:r>
              <a:rPr lang="en-GB" sz="3200" b="1" dirty="0">
                <a:solidFill>
                  <a:schemeClr val="tx2"/>
                </a:solidFill>
                <a:latin typeface="ＭＳ 明朝" pitchFamily="17"/>
                <a:cs typeface="ＭＳ Ｐゴシック" pitchFamily="50"/>
              </a:rPr>
              <a:t>➣  </a:t>
            </a:r>
            <a:r>
              <a:rPr lang="en-AU" sz="3200" b="1" dirty="0">
                <a:solidFill>
                  <a:schemeClr val="tx2"/>
                </a:solidFill>
              </a:rPr>
              <a:t>Tertiary(?) : </a:t>
            </a:r>
            <a:r>
              <a:rPr lang="en-AU" sz="3200" b="1" i="1" dirty="0">
                <a:solidFill>
                  <a:schemeClr val="tx2"/>
                </a:solidFill>
              </a:rPr>
              <a:t>adding an intercultural dimension </a:t>
            </a:r>
          </a:p>
          <a:p>
            <a:endParaRPr lang="en-AU" dirty="0" err="1"/>
          </a:p>
        </p:txBody>
      </p:sp>
      <p:sp>
        <p:nvSpPr>
          <p:cNvPr id="3" name="Rectangle 2">
            <a:extLst>
              <a:ext uri="{FF2B5EF4-FFF2-40B4-BE49-F238E27FC236}">
                <a16:creationId xmlns:a16="http://schemas.microsoft.com/office/drawing/2014/main" id="{255C8D31-5CEB-4EB9-B6EE-32B831F9C463}"/>
              </a:ext>
            </a:extLst>
          </p:cNvPr>
          <p:cNvSpPr/>
          <p:nvPr/>
        </p:nvSpPr>
        <p:spPr>
          <a:xfrm>
            <a:off x="539646" y="2690336"/>
            <a:ext cx="10912840" cy="2677656"/>
          </a:xfrm>
          <a:prstGeom prst="rect">
            <a:avLst/>
          </a:prstGeom>
        </p:spPr>
        <p:txBody>
          <a:bodyPr wrap="square">
            <a:spAutoFit/>
          </a:bodyPr>
          <a:lstStyle/>
          <a:p>
            <a:r>
              <a:rPr lang="en-AU" sz="2800" dirty="0">
                <a:latin typeface="Times New Roman" panose="02020603050405020304" pitchFamily="18" charset="0"/>
                <a:ea typeface="Yu Mincho" panose="02020400000000000000" pitchFamily="18" charset="-128"/>
              </a:rPr>
              <a:t>In the process of acquiring intercultural experiences an individual comes to see his/her country’s/group’s ‘location’ in the context of a global world, similarly to the way an older child comes to realize that the world represented by his/her parents is not the only possible reality there is. </a:t>
            </a:r>
            <a:r>
              <a:rPr lang="en-AU" sz="2800" dirty="0"/>
              <a:t>The shift of perspective can often come with pejorative connotations and cause significant identity challenges. </a:t>
            </a:r>
          </a:p>
        </p:txBody>
      </p:sp>
    </p:spTree>
    <p:extLst>
      <p:ext uri="{BB962C8B-B14F-4D97-AF65-F5344CB8AC3E}">
        <p14:creationId xmlns:p14="http://schemas.microsoft.com/office/powerpoint/2010/main" val="365108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F3F5E-23B4-4829-B05C-AAE52C48E930}"/>
              </a:ext>
            </a:extLst>
          </p:cNvPr>
          <p:cNvSpPr/>
          <p:nvPr/>
        </p:nvSpPr>
        <p:spPr>
          <a:xfrm>
            <a:off x="629587" y="738027"/>
            <a:ext cx="10238282" cy="4257576"/>
          </a:xfrm>
          <a:prstGeom prst="rect">
            <a:avLst/>
          </a:prstGeom>
        </p:spPr>
        <p:txBody>
          <a:bodyPr wrap="square">
            <a:spAutoFit/>
          </a:bodyPr>
          <a:lstStyle/>
          <a:p>
            <a:pPr algn="ctr">
              <a:lnSpc>
                <a:spcPct val="200000"/>
              </a:lnSpc>
              <a:spcAft>
                <a:spcPts val="800"/>
              </a:spcAft>
            </a:pPr>
            <a:r>
              <a:rPr lang="en-AU" sz="3600" b="1" dirty="0">
                <a:solidFill>
                  <a:schemeClr val="tx2"/>
                </a:solidFill>
                <a:ea typeface="Yu Mincho" panose="02020400000000000000" pitchFamily="18" charset="-128"/>
                <a:cs typeface="Arial" panose="020B0604020202020204" pitchFamily="34" charset="0"/>
              </a:rPr>
              <a:t>Cultural Identity at the Tertiary stage</a:t>
            </a:r>
          </a:p>
          <a:p>
            <a:pPr algn="just">
              <a:lnSpc>
                <a:spcPct val="200000"/>
              </a:lnSpc>
              <a:spcAft>
                <a:spcPts val="800"/>
              </a:spcAft>
            </a:pPr>
            <a:r>
              <a:rPr lang="en-AU" sz="3200" b="1" dirty="0">
                <a:latin typeface="Times New Roman" panose="02020603050405020304" pitchFamily="18" charset="0"/>
                <a:ea typeface="Yu Mincho" panose="02020400000000000000" pitchFamily="18" charset="-128"/>
                <a:cs typeface="Arial" panose="020B0604020202020204" pitchFamily="34" charset="0"/>
              </a:rPr>
              <a:t>‘Culture hides much more than it reveals, and strangely enough what it hides, it hides most effectively from its own participants’ (Hall, 1959, p. 29). </a:t>
            </a:r>
            <a:endParaRPr lang="en-AU" sz="3200" b="1"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TextBox 2">
            <a:extLst>
              <a:ext uri="{FF2B5EF4-FFF2-40B4-BE49-F238E27FC236}">
                <a16:creationId xmlns:a16="http://schemas.microsoft.com/office/drawing/2014/main" id="{196B0912-9261-4662-A429-B2099B0AE294}"/>
              </a:ext>
            </a:extLst>
          </p:cNvPr>
          <p:cNvSpPr txBox="1"/>
          <p:nvPr/>
        </p:nvSpPr>
        <p:spPr>
          <a:xfrm>
            <a:off x="629587" y="5426439"/>
            <a:ext cx="10658006" cy="830997"/>
          </a:xfrm>
          <a:prstGeom prst="rect">
            <a:avLst/>
          </a:prstGeom>
          <a:noFill/>
          <a:ln>
            <a:solidFill>
              <a:schemeClr val="tx2"/>
            </a:solidFill>
          </a:ln>
        </p:spPr>
        <p:txBody>
          <a:bodyPr wrap="square" rtlCol="0">
            <a:spAutoFit/>
          </a:bodyPr>
          <a:lstStyle/>
          <a:p>
            <a:r>
              <a:rPr lang="en-AU" sz="2400" dirty="0">
                <a:solidFill>
                  <a:schemeClr val="tx2"/>
                </a:solidFill>
                <a:latin typeface="Bernard MT Condensed" panose="02050806060905020404" pitchFamily="18" charset="0"/>
              </a:rPr>
              <a:t>To have one’s cultural identity fully ‘activated’ in one’s ‘subjective reality’, one needs to acquire intercultural experience. </a:t>
            </a:r>
          </a:p>
        </p:txBody>
      </p:sp>
    </p:spTree>
    <p:extLst>
      <p:ext uri="{BB962C8B-B14F-4D97-AF65-F5344CB8AC3E}">
        <p14:creationId xmlns:p14="http://schemas.microsoft.com/office/powerpoint/2010/main" val="1518069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247B6AD-78FD-44F0-8F04-70C7AD1AFC32}"/>
              </a:ext>
            </a:extLst>
          </p:cNvPr>
          <p:cNvGraphicFramePr>
            <a:graphicFrameLocks noGrp="1"/>
          </p:cNvGraphicFramePr>
          <p:nvPr>
            <p:extLst>
              <p:ext uri="{D42A27DB-BD31-4B8C-83A1-F6EECF244321}">
                <p14:modId xmlns:p14="http://schemas.microsoft.com/office/powerpoint/2010/main" val="174077752"/>
              </p:ext>
            </p:extLst>
          </p:nvPr>
        </p:nvGraphicFramePr>
        <p:xfrm>
          <a:off x="794478" y="975360"/>
          <a:ext cx="10687987" cy="5882640"/>
        </p:xfrm>
        <a:graphic>
          <a:graphicData uri="http://schemas.openxmlformats.org/drawingml/2006/table">
            <a:tbl>
              <a:tblPr firstRow="1" bandRow="1">
                <a:tableStyleId>{5C22544A-7EE6-4342-B048-85BDC9FD1C3A}</a:tableStyleId>
              </a:tblPr>
              <a:tblGrid>
                <a:gridCol w="5336065">
                  <a:extLst>
                    <a:ext uri="{9D8B030D-6E8A-4147-A177-3AD203B41FA5}">
                      <a16:colId xmlns:a16="http://schemas.microsoft.com/office/drawing/2014/main" val="2826378653"/>
                    </a:ext>
                  </a:extLst>
                </a:gridCol>
                <a:gridCol w="5351922">
                  <a:extLst>
                    <a:ext uri="{9D8B030D-6E8A-4147-A177-3AD203B41FA5}">
                      <a16:colId xmlns:a16="http://schemas.microsoft.com/office/drawing/2014/main" val="469343043"/>
                    </a:ext>
                  </a:extLst>
                </a:gridCol>
              </a:tblGrid>
              <a:tr h="5665283">
                <a:tc>
                  <a:txBody>
                    <a:bodyPr/>
                    <a:lstStyle/>
                    <a:p>
                      <a:r>
                        <a:rPr lang="en-AU" sz="2800" dirty="0">
                          <a:solidFill>
                            <a:schemeClr val="bg1"/>
                          </a:solidFill>
                        </a:rPr>
                        <a:t>Others</a:t>
                      </a:r>
                    </a:p>
                    <a:p>
                      <a:endParaRPr lang="en-AU" sz="2800" dirty="0"/>
                    </a:p>
                    <a:p>
                      <a:r>
                        <a:rPr lang="en-AU" sz="2800" dirty="0"/>
                        <a:t>In-group members</a:t>
                      </a:r>
                    </a:p>
                    <a:p>
                      <a:endParaRPr lang="en-AU" sz="2800" dirty="0"/>
                    </a:p>
                    <a:p>
                      <a:endParaRPr lang="en-AU" sz="2800" dirty="0"/>
                    </a:p>
                    <a:p>
                      <a:r>
                        <a:rPr lang="en-AU" sz="2800" dirty="0"/>
                        <a:t>‘My fellow countrymen’</a:t>
                      </a:r>
                    </a:p>
                    <a:p>
                      <a:endParaRPr lang="en-AU" sz="2800" dirty="0"/>
                    </a:p>
                    <a:p>
                      <a:r>
                        <a:rPr lang="en-AU" sz="2800" dirty="0"/>
                        <a:t>‘My tribe’</a:t>
                      </a:r>
                    </a:p>
                    <a:p>
                      <a:endParaRPr lang="en-AU" sz="2800" dirty="0"/>
                    </a:p>
                    <a:p>
                      <a:r>
                        <a:rPr lang="en-AU" sz="2800" dirty="0"/>
                        <a:t>‘My people’</a:t>
                      </a:r>
                    </a:p>
                  </a:txBody>
                  <a:tcPr>
                    <a:solidFill>
                      <a:schemeClr val="bg2"/>
                    </a:solidFill>
                  </a:tcPr>
                </a:tc>
                <a:tc>
                  <a:txBody>
                    <a:bodyPr/>
                    <a:lstStyle/>
                    <a:p>
                      <a:r>
                        <a:rPr lang="en-AU" sz="2800" dirty="0">
                          <a:solidFill>
                            <a:srgbClr val="FFFF00"/>
                          </a:solidFill>
                          <a:highlight>
                            <a:srgbClr val="000080"/>
                          </a:highlight>
                        </a:rPr>
                        <a:t>Cultural Others</a:t>
                      </a:r>
                    </a:p>
                    <a:p>
                      <a:endParaRPr lang="en-AU" sz="2800" dirty="0"/>
                    </a:p>
                    <a:p>
                      <a:r>
                        <a:rPr lang="en-AU" sz="2800" dirty="0"/>
                        <a:t>Culturally different people </a:t>
                      </a:r>
                    </a:p>
                    <a:p>
                      <a:endParaRPr lang="en-AU" sz="2800" dirty="0"/>
                    </a:p>
                    <a:p>
                      <a:r>
                        <a:rPr lang="en-AU" sz="2800" dirty="0"/>
                        <a:t> </a:t>
                      </a:r>
                    </a:p>
                    <a:p>
                      <a:pPr marL="0" indent="0">
                        <a:buNone/>
                      </a:pPr>
                      <a:r>
                        <a:rPr lang="en-AU" sz="2800" i="1" dirty="0"/>
                        <a:t>Appearance / skin colour</a:t>
                      </a:r>
                    </a:p>
                    <a:p>
                      <a:pPr marL="0" indent="0">
                        <a:buNone/>
                      </a:pPr>
                      <a:r>
                        <a:rPr lang="en-AU" sz="2800" i="1" dirty="0"/>
                        <a:t>Dressing styles</a:t>
                      </a:r>
                    </a:p>
                    <a:p>
                      <a:pPr marL="0" indent="0">
                        <a:buNone/>
                      </a:pPr>
                      <a:r>
                        <a:rPr lang="en-AU" sz="2800" i="1" dirty="0"/>
                        <a:t>Communication styles</a:t>
                      </a:r>
                    </a:p>
                    <a:p>
                      <a:pPr marL="0" indent="0">
                        <a:buNone/>
                      </a:pPr>
                      <a:r>
                        <a:rPr lang="en-AU" sz="2600" i="1" dirty="0"/>
                        <a:t>Verbal and non-verbal behaviour</a:t>
                      </a:r>
                    </a:p>
                    <a:p>
                      <a:pPr marL="0" indent="0">
                        <a:buNone/>
                      </a:pPr>
                      <a:r>
                        <a:rPr lang="en-AU" sz="2800" i="1" dirty="0"/>
                        <a:t>Beliefs and values</a:t>
                      </a:r>
                    </a:p>
                    <a:p>
                      <a:pPr marL="0" indent="0">
                        <a:buNone/>
                      </a:pPr>
                      <a:r>
                        <a:rPr lang="en-AU" sz="2800" i="1" dirty="0"/>
                        <a:t>Traditions</a:t>
                      </a:r>
                    </a:p>
                    <a:p>
                      <a:pPr marL="0" indent="0">
                        <a:buNone/>
                      </a:pPr>
                      <a:r>
                        <a:rPr lang="en-AU" sz="2800" i="1" dirty="0"/>
                        <a:t>Religion</a:t>
                      </a:r>
                    </a:p>
                    <a:p>
                      <a:pPr marL="0" indent="0">
                        <a:buNone/>
                      </a:pPr>
                      <a:r>
                        <a:rPr lang="en-AU" sz="2800" i="1" dirty="0"/>
                        <a:t>Language</a:t>
                      </a:r>
                    </a:p>
                    <a:p>
                      <a:endParaRPr lang="en-AU" dirty="0"/>
                    </a:p>
                  </a:txBody>
                  <a:tcPr>
                    <a:solidFill>
                      <a:schemeClr val="accent1">
                        <a:lumMod val="40000"/>
                        <a:lumOff val="60000"/>
                      </a:schemeClr>
                    </a:solidFill>
                  </a:tcPr>
                </a:tc>
                <a:extLst>
                  <a:ext uri="{0D108BD9-81ED-4DB2-BD59-A6C34878D82A}">
                    <a16:rowId xmlns:a16="http://schemas.microsoft.com/office/drawing/2014/main" val="3310782502"/>
                  </a:ext>
                </a:extLst>
              </a:tr>
            </a:tbl>
          </a:graphicData>
        </a:graphic>
      </p:graphicFrame>
    </p:spTree>
    <p:extLst>
      <p:ext uri="{BB962C8B-B14F-4D97-AF65-F5344CB8AC3E}">
        <p14:creationId xmlns:p14="http://schemas.microsoft.com/office/powerpoint/2010/main" val="384125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EF7B6F-D448-4A05-A907-040A18E4CD39}"/>
              </a:ext>
            </a:extLst>
          </p:cNvPr>
          <p:cNvSpPr>
            <a:spLocks noGrp="1"/>
          </p:cNvSpPr>
          <p:nvPr>
            <p:ph type="body" idx="1"/>
          </p:nvPr>
        </p:nvSpPr>
        <p:spPr>
          <a:xfrm>
            <a:off x="707136" y="2383436"/>
            <a:ext cx="10040812" cy="4212236"/>
          </a:xfrm>
        </p:spPr>
        <p:txBody>
          <a:bodyPr>
            <a:normAutofit fontScale="25000" lnSpcReduction="20000"/>
          </a:bodyPr>
          <a:lstStyle/>
          <a:p>
            <a:pPr marL="342900" indent="-342900">
              <a:buFont typeface="Arial" panose="020B0604020202020204" pitchFamily="34" charset="0"/>
              <a:buChar char="•"/>
            </a:pPr>
            <a:r>
              <a:rPr lang="en-AU" sz="11200" b="1" dirty="0"/>
              <a:t>Age</a:t>
            </a:r>
          </a:p>
          <a:p>
            <a:pPr marL="342900" indent="-342900">
              <a:buFont typeface="Arial" panose="020B0604020202020204" pitchFamily="34" charset="0"/>
              <a:buChar char="•"/>
            </a:pPr>
            <a:r>
              <a:rPr lang="en-AU" sz="11200" b="1" dirty="0"/>
              <a:t>Gender</a:t>
            </a:r>
          </a:p>
          <a:p>
            <a:pPr marL="342900" indent="-342900">
              <a:buFont typeface="Arial" panose="020B0604020202020204" pitchFamily="34" charset="0"/>
              <a:buChar char="•"/>
            </a:pPr>
            <a:r>
              <a:rPr lang="en-AU" sz="11200" b="1" dirty="0"/>
              <a:t>Profession</a:t>
            </a:r>
          </a:p>
          <a:p>
            <a:pPr marL="342900" indent="-342900">
              <a:buFont typeface="Arial" panose="020B0604020202020204" pitchFamily="34" charset="0"/>
              <a:buChar char="•"/>
            </a:pPr>
            <a:r>
              <a:rPr lang="en-AU" sz="11200" b="1" dirty="0"/>
              <a:t>Ethnicity</a:t>
            </a:r>
          </a:p>
          <a:p>
            <a:pPr marL="342900" indent="-342900">
              <a:buFont typeface="Arial" panose="020B0604020202020204" pitchFamily="34" charset="0"/>
              <a:buChar char="•"/>
            </a:pPr>
            <a:r>
              <a:rPr lang="en-AU" sz="11200" b="1" dirty="0"/>
              <a:t>National</a:t>
            </a:r>
          </a:p>
          <a:p>
            <a:pPr marL="342900" indent="-342900">
              <a:buFont typeface="Arial" panose="020B0604020202020204" pitchFamily="34" charset="0"/>
              <a:buChar char="•"/>
            </a:pPr>
            <a:r>
              <a:rPr lang="en-AU" sz="11200" b="1" dirty="0"/>
              <a:t>Religious beliefs</a:t>
            </a:r>
          </a:p>
          <a:p>
            <a:pPr marL="342900" indent="-342900">
              <a:buFont typeface="Arial" panose="020B0604020202020204" pitchFamily="34" charset="0"/>
              <a:buChar char="•"/>
            </a:pPr>
            <a:r>
              <a:rPr lang="en-AU" sz="11200" b="1" dirty="0"/>
              <a:t>Political views</a:t>
            </a:r>
          </a:p>
          <a:p>
            <a:pPr marL="342900" indent="-342900">
              <a:buFont typeface="Arial" panose="020B0604020202020204" pitchFamily="34" charset="0"/>
              <a:buChar char="•"/>
            </a:pPr>
            <a:r>
              <a:rPr lang="en-AU" sz="11200" b="1" dirty="0"/>
              <a:t>Sexual orientation</a:t>
            </a:r>
          </a:p>
          <a:p>
            <a:pPr marL="342900" indent="-342900">
              <a:buFont typeface="Arial" panose="020B0604020202020204" pitchFamily="34" charset="0"/>
              <a:buChar char="•"/>
            </a:pPr>
            <a:r>
              <a:rPr lang="en-AU" sz="11200" b="1" dirty="0"/>
              <a:t>Marital status</a:t>
            </a:r>
          </a:p>
          <a:p>
            <a:pPr marL="342900" indent="-342900">
              <a:buFont typeface="Arial" panose="020B0604020202020204" pitchFamily="34" charset="0"/>
              <a:buChar char="•"/>
            </a:pPr>
            <a:r>
              <a:rPr lang="en-AU" sz="11200" b="1" dirty="0"/>
              <a:t>Culture</a:t>
            </a:r>
          </a:p>
          <a:p>
            <a:pPr marL="342900" indent="-342900">
              <a:buFont typeface="Arial" panose="020B0604020202020204" pitchFamily="34" charset="0"/>
              <a:buChar char="•"/>
            </a:pPr>
            <a:endParaRPr lang="en-AU" sz="7000" dirty="0"/>
          </a:p>
          <a:p>
            <a:pPr marL="342900" indent="-342900">
              <a:buFont typeface="Arial" panose="020B0604020202020204" pitchFamily="34" charset="0"/>
              <a:buChar char="•"/>
            </a:pPr>
            <a:endParaRPr lang="en-AU" dirty="0"/>
          </a:p>
        </p:txBody>
      </p:sp>
      <p:sp>
        <p:nvSpPr>
          <p:cNvPr id="3" name="Title 2">
            <a:extLst>
              <a:ext uri="{FF2B5EF4-FFF2-40B4-BE49-F238E27FC236}">
                <a16:creationId xmlns:a16="http://schemas.microsoft.com/office/drawing/2014/main" id="{5622A1D9-C19C-4F60-966E-75F383F4E146}"/>
              </a:ext>
            </a:extLst>
          </p:cNvPr>
          <p:cNvSpPr>
            <a:spLocks noGrp="1"/>
          </p:cNvSpPr>
          <p:nvPr>
            <p:ph type="title"/>
          </p:nvPr>
        </p:nvSpPr>
        <p:spPr>
          <a:xfrm>
            <a:off x="707136" y="627188"/>
            <a:ext cx="10363200" cy="1362456"/>
          </a:xfrm>
        </p:spPr>
        <p:txBody>
          <a:bodyPr/>
          <a:lstStyle/>
          <a:p>
            <a:r>
              <a:rPr lang="en-AU" sz="4000" dirty="0"/>
              <a:t>Identity challenges at the tertiary stage</a:t>
            </a:r>
          </a:p>
        </p:txBody>
      </p:sp>
    </p:spTree>
    <p:extLst>
      <p:ext uri="{BB962C8B-B14F-4D97-AF65-F5344CB8AC3E}">
        <p14:creationId xmlns:p14="http://schemas.microsoft.com/office/powerpoint/2010/main" val="225124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481D65-F743-4439-85A4-EABDBF18E7BC}"/>
              </a:ext>
            </a:extLst>
          </p:cNvPr>
          <p:cNvSpPr/>
          <p:nvPr/>
        </p:nvSpPr>
        <p:spPr>
          <a:xfrm>
            <a:off x="374755" y="2195951"/>
            <a:ext cx="11137691" cy="4626908"/>
          </a:xfrm>
          <a:prstGeom prst="rect">
            <a:avLst/>
          </a:prstGeom>
        </p:spPr>
        <p:txBody>
          <a:bodyPr wrap="square">
            <a:spAutoFit/>
          </a:bodyPr>
          <a:lstStyle/>
          <a:p>
            <a:pPr marL="270510" algn="just">
              <a:lnSpc>
                <a:spcPct val="150000"/>
              </a:lnSpc>
              <a:spcAft>
                <a:spcPts val="800"/>
              </a:spcAft>
            </a:pPr>
            <a:r>
              <a:rPr lang="en-AU" sz="2400" i="1" dirty="0">
                <a:latin typeface="Times New Roman" panose="02020603050405020304" pitchFamily="18" charset="0"/>
                <a:ea typeface="Yu Mincho" panose="02020400000000000000" pitchFamily="18" charset="-128"/>
                <a:cs typeface="Arial" panose="020B0604020202020204" pitchFamily="34" charset="0"/>
              </a:rPr>
              <a:t>‘How was I to ‘place’ myself in Britain? Needless to say, this could not be a simple matter of fiat. Britain’s imperial history had already ‘situated’ me. Within weeks of being in London I had been called a ‘Paki’… I now realised, in quite a different way from when I was expressing my solidarity with black Americans, what it felt like to be called a ‘nigger’. I had arrived in Britain as a young adult – my sense of myself fairly secure. Yet I had been outraged, mortified and, most importantly, temporarily silenced by this racist onslaught.’</a:t>
            </a:r>
            <a:endParaRPr lang="en-AU" sz="2400" i="1" dirty="0">
              <a:latin typeface="Calibri" panose="020F0502020204030204" pitchFamily="34" charset="0"/>
              <a:ea typeface="Yu Mincho" panose="02020400000000000000" pitchFamily="18" charset="-128"/>
              <a:cs typeface="Arial" panose="020B0604020202020204" pitchFamily="34" charset="0"/>
            </a:endParaRPr>
          </a:p>
          <a:p>
            <a:pPr marL="270510" algn="just">
              <a:lnSpc>
                <a:spcPct val="150000"/>
              </a:lnSpc>
              <a:spcAft>
                <a:spcPts val="800"/>
              </a:spcAft>
            </a:pPr>
            <a:r>
              <a:rPr lang="en-AU" sz="2400" i="1" dirty="0">
                <a:latin typeface="Calibri" panose="020F0502020204030204" pitchFamily="34" charset="0"/>
                <a:ea typeface="Yu Mincho" panose="02020400000000000000" pitchFamily="18" charset="-128"/>
                <a:cs typeface="Arial" panose="020B0604020202020204" pitchFamily="34" charset="0"/>
              </a:rPr>
              <a:t>                  </a:t>
            </a:r>
            <a:r>
              <a:rPr lang="en-AU" sz="2400" dirty="0">
                <a:latin typeface="Times New Roman" panose="02020603050405020304" pitchFamily="18" charset="0"/>
                <a:ea typeface="Yu Mincho" panose="02020400000000000000" pitchFamily="18" charset="-128"/>
                <a:cs typeface="Arial" panose="020B0604020202020204" pitchFamily="34" charset="0"/>
              </a:rPr>
              <a:t> </a:t>
            </a:r>
            <a:r>
              <a:rPr lang="en-AU" sz="2400" b="1" dirty="0" err="1">
                <a:latin typeface="Times New Roman" panose="02020603050405020304" pitchFamily="18" charset="0"/>
                <a:ea typeface="Yu Mincho" panose="02020400000000000000" pitchFamily="18" charset="-128"/>
                <a:cs typeface="Arial" panose="020B0604020202020204" pitchFamily="34" charset="0"/>
              </a:rPr>
              <a:t>Avtar</a:t>
            </a:r>
            <a:r>
              <a:rPr lang="en-AU" sz="2400" b="1" dirty="0">
                <a:latin typeface="Times New Roman" panose="02020603050405020304" pitchFamily="18" charset="0"/>
                <a:ea typeface="Yu Mincho" panose="02020400000000000000" pitchFamily="18" charset="-128"/>
                <a:cs typeface="Arial" panose="020B0604020202020204" pitchFamily="34" charset="0"/>
              </a:rPr>
              <a:t> </a:t>
            </a:r>
            <a:r>
              <a:rPr lang="en-AU" sz="2400" b="1" dirty="0" err="1">
                <a:latin typeface="Times New Roman" panose="02020603050405020304" pitchFamily="18" charset="0"/>
                <a:ea typeface="Yu Mincho" panose="02020400000000000000" pitchFamily="18" charset="-128"/>
                <a:cs typeface="Arial" panose="020B0604020202020204" pitchFamily="34" charset="0"/>
              </a:rPr>
              <a:t>Brah</a:t>
            </a:r>
            <a:r>
              <a:rPr lang="en-AU" sz="2400" b="1" dirty="0">
                <a:latin typeface="Times New Roman" panose="02020603050405020304" pitchFamily="18" charset="0"/>
                <a:ea typeface="Yu Mincho" panose="02020400000000000000" pitchFamily="18" charset="-128"/>
                <a:cs typeface="Arial" panose="020B0604020202020204" pitchFamily="34" charset="0"/>
              </a:rPr>
              <a:t> (1996), a Ugandan of Indian descent, Professor of Sociology </a:t>
            </a:r>
            <a:endParaRPr lang="en-AU" sz="2400" b="1"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TextBox 2">
            <a:extLst>
              <a:ext uri="{FF2B5EF4-FFF2-40B4-BE49-F238E27FC236}">
                <a16:creationId xmlns:a16="http://schemas.microsoft.com/office/drawing/2014/main" id="{E33231AB-E788-472C-949E-DDD0253283A3}"/>
              </a:ext>
            </a:extLst>
          </p:cNvPr>
          <p:cNvSpPr txBox="1"/>
          <p:nvPr/>
        </p:nvSpPr>
        <p:spPr>
          <a:xfrm>
            <a:off x="749508" y="1139252"/>
            <a:ext cx="10762938" cy="800219"/>
          </a:xfrm>
          <a:prstGeom prst="rect">
            <a:avLst/>
          </a:prstGeom>
          <a:noFill/>
          <a:ln>
            <a:solidFill>
              <a:schemeClr val="bg2"/>
            </a:solidFill>
          </a:ln>
        </p:spPr>
        <p:txBody>
          <a:bodyPr wrap="square" rtlCol="0">
            <a:spAutoFit/>
          </a:bodyPr>
          <a:lstStyle/>
          <a:p>
            <a:r>
              <a:rPr lang="en-AU" sz="2800" b="1" dirty="0">
                <a:solidFill>
                  <a:schemeClr val="tx2"/>
                </a:solidFill>
              </a:rPr>
              <a:t>Tertiary stage: identity challenges - ethnicity</a:t>
            </a:r>
          </a:p>
          <a:p>
            <a:endParaRPr lang="en-AU" dirty="0" err="1"/>
          </a:p>
        </p:txBody>
      </p:sp>
    </p:spTree>
    <p:extLst>
      <p:ext uri="{BB962C8B-B14F-4D97-AF65-F5344CB8AC3E}">
        <p14:creationId xmlns:p14="http://schemas.microsoft.com/office/powerpoint/2010/main" val="4126016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6323997" y="3926006"/>
            <a:ext cx="5389033" cy="2814688"/>
          </a:xfrm>
        </p:spPr>
        <p:txBody>
          <a:bodyPr>
            <a:normAutofit/>
          </a:bodyPr>
          <a:lstStyle/>
          <a:p>
            <a:pPr algn="ctr"/>
            <a:r>
              <a:rPr lang="en-AU" sz="2800" dirty="0"/>
              <a:t>How cultural others see me.</a:t>
            </a:r>
          </a:p>
        </p:txBody>
      </p:sp>
      <p:sp>
        <p:nvSpPr>
          <p:cNvPr id="3" name="Text Placeholder 2"/>
          <p:cNvSpPr>
            <a:spLocks noGrp="1"/>
          </p:cNvSpPr>
          <p:nvPr>
            <p:ph type="body" sz="half" idx="3"/>
          </p:nvPr>
        </p:nvSpPr>
        <p:spPr>
          <a:xfrm>
            <a:off x="6192310" y="2370762"/>
            <a:ext cx="5389033" cy="1536584"/>
          </a:xfrm>
        </p:spPr>
        <p:txBody>
          <a:bodyPr>
            <a:normAutofit/>
          </a:bodyPr>
          <a:lstStyle/>
          <a:p>
            <a:pPr algn="ctr"/>
            <a:r>
              <a:rPr lang="en-AU" sz="3600" i="1" dirty="0"/>
              <a:t>ASCRIBED</a:t>
            </a:r>
          </a:p>
        </p:txBody>
      </p:sp>
      <p:sp>
        <p:nvSpPr>
          <p:cNvPr id="4" name="Content Placeholder 3"/>
          <p:cNvSpPr>
            <a:spLocks noGrp="1"/>
          </p:cNvSpPr>
          <p:nvPr>
            <p:ph sz="quarter" idx="2"/>
          </p:nvPr>
        </p:nvSpPr>
        <p:spPr>
          <a:xfrm>
            <a:off x="608541" y="3926007"/>
            <a:ext cx="5386917" cy="2814687"/>
          </a:xfrm>
        </p:spPr>
        <p:txBody>
          <a:bodyPr>
            <a:normAutofit/>
          </a:bodyPr>
          <a:lstStyle/>
          <a:p>
            <a:pPr algn="ctr"/>
            <a:r>
              <a:rPr lang="en-AU" sz="2800" dirty="0"/>
              <a:t>Who I think I am. </a:t>
            </a:r>
          </a:p>
        </p:txBody>
      </p:sp>
      <p:sp>
        <p:nvSpPr>
          <p:cNvPr id="5" name="Text Placeholder 4"/>
          <p:cNvSpPr>
            <a:spLocks noGrp="1"/>
          </p:cNvSpPr>
          <p:nvPr>
            <p:ph type="body" idx="1"/>
          </p:nvPr>
        </p:nvSpPr>
        <p:spPr>
          <a:xfrm>
            <a:off x="608542" y="2352102"/>
            <a:ext cx="5386917" cy="1541095"/>
          </a:xfrm>
        </p:spPr>
        <p:txBody>
          <a:bodyPr/>
          <a:lstStyle/>
          <a:p>
            <a:pPr algn="ctr"/>
            <a:r>
              <a:rPr lang="en-AU" sz="3600" i="1" dirty="0"/>
              <a:t>AFFILIATED</a:t>
            </a:r>
          </a:p>
        </p:txBody>
      </p:sp>
      <p:sp>
        <p:nvSpPr>
          <p:cNvPr id="7" name="TextBox 6">
            <a:extLst>
              <a:ext uri="{FF2B5EF4-FFF2-40B4-BE49-F238E27FC236}">
                <a16:creationId xmlns:a16="http://schemas.microsoft.com/office/drawing/2014/main" id="{A58BFDEA-A63D-4DDE-A6A1-3389011EF636}"/>
              </a:ext>
            </a:extLst>
          </p:cNvPr>
          <p:cNvSpPr txBox="1"/>
          <p:nvPr/>
        </p:nvSpPr>
        <p:spPr>
          <a:xfrm>
            <a:off x="607483" y="4991725"/>
            <a:ext cx="11104489" cy="1200329"/>
          </a:xfrm>
          <a:prstGeom prst="rect">
            <a:avLst/>
          </a:prstGeom>
          <a:noFill/>
          <a:ln>
            <a:solidFill>
              <a:schemeClr val="tx2"/>
            </a:solidFill>
          </a:ln>
        </p:spPr>
        <p:txBody>
          <a:bodyPr wrap="square" rtlCol="0">
            <a:spAutoFit/>
          </a:bodyPr>
          <a:lstStyle/>
          <a:p>
            <a:r>
              <a:rPr lang="en-AU" sz="2400" dirty="0">
                <a:solidFill>
                  <a:schemeClr val="tx2"/>
                </a:solidFill>
                <a:latin typeface="Bernard MT Condensed" panose="02050806060905020404" pitchFamily="18" charset="0"/>
              </a:rPr>
              <a:t>Cultural identity is the combination of affiliation with and ascription to groups. However, one can be ascribed memberships in groups with which one might not feel affiliated. On the other hand, one can be denied memberships in groups that one feels affiliation with.</a:t>
            </a:r>
          </a:p>
        </p:txBody>
      </p:sp>
      <p:sp>
        <p:nvSpPr>
          <p:cNvPr id="8" name="Title 7">
            <a:extLst>
              <a:ext uri="{FF2B5EF4-FFF2-40B4-BE49-F238E27FC236}">
                <a16:creationId xmlns:a16="http://schemas.microsoft.com/office/drawing/2014/main" id="{503DFEF3-8418-4A02-A506-0CF1DC126C36}"/>
              </a:ext>
            </a:extLst>
          </p:cNvPr>
          <p:cNvSpPr txBox="1">
            <a:spLocks noGrp="1"/>
          </p:cNvSpPr>
          <p:nvPr>
            <p:ph type="title"/>
          </p:nvPr>
        </p:nvSpPr>
        <p:spPr>
          <a:xfrm>
            <a:off x="641746" y="1062712"/>
            <a:ext cx="11101128" cy="1308050"/>
          </a:xfrm>
          <a:prstGeom prst="rect">
            <a:avLst/>
          </a:prstGeom>
          <a:noFill/>
          <a:ln>
            <a:solidFill>
              <a:schemeClr val="bg2"/>
            </a:solidFill>
          </a:ln>
        </p:spPr>
        <p:txBody>
          <a:bodyPr wrap="square" rtlCol="0">
            <a:spAutoFit/>
          </a:bodyPr>
          <a:lstStyle/>
          <a:p>
            <a:r>
              <a:rPr lang="en-AU" sz="3200" b="1" dirty="0">
                <a:solidFill>
                  <a:schemeClr val="tx2"/>
                </a:solidFill>
                <a:latin typeface="+mn-lt"/>
              </a:rPr>
              <a:t>Tertiary stage: identity challenges - cultural</a:t>
            </a:r>
          </a:p>
          <a:p>
            <a:endParaRPr lang="en-AU" dirty="0" err="1"/>
          </a:p>
        </p:txBody>
      </p:sp>
    </p:spTree>
    <p:extLst>
      <p:ext uri="{BB962C8B-B14F-4D97-AF65-F5344CB8AC3E}">
        <p14:creationId xmlns:p14="http://schemas.microsoft.com/office/powerpoint/2010/main" val="1866204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9997EF-9C68-410A-BD22-08F6434B157F}"/>
              </a:ext>
            </a:extLst>
          </p:cNvPr>
          <p:cNvSpPr/>
          <p:nvPr/>
        </p:nvSpPr>
        <p:spPr>
          <a:xfrm>
            <a:off x="254832" y="1997214"/>
            <a:ext cx="10822899" cy="4072910"/>
          </a:xfrm>
          <a:prstGeom prst="rect">
            <a:avLst/>
          </a:prstGeom>
        </p:spPr>
        <p:txBody>
          <a:bodyPr wrap="square">
            <a:spAutoFit/>
          </a:bodyPr>
          <a:lstStyle/>
          <a:p>
            <a:pPr marL="270510" algn="just">
              <a:lnSpc>
                <a:spcPct val="150000"/>
              </a:lnSpc>
              <a:spcAft>
                <a:spcPts val="800"/>
              </a:spcAft>
            </a:pPr>
            <a:r>
              <a:rPr lang="en-AU" sz="2800" i="1" dirty="0">
                <a:latin typeface="Times New Roman" panose="02020603050405020304" pitchFamily="18" charset="0"/>
                <a:ea typeface="Yu Mincho" panose="02020400000000000000" pitchFamily="18" charset="-128"/>
                <a:cs typeface="Arial" panose="020B0604020202020204" pitchFamily="34" charset="0"/>
              </a:rPr>
              <a:t>‘When I arrived in France to pursue my third-level education, I felt that I somehow belonged to the French culture, which is not the case from the French side for they still perceive me as a foreigner, although I was very warmly welcomed. There is difficulty in living as a foreigner in France’.</a:t>
            </a:r>
            <a:endParaRPr lang="en-AU" sz="2800" dirty="0">
              <a:latin typeface="Calibri" panose="020F0502020204030204" pitchFamily="34" charset="0"/>
              <a:ea typeface="Yu Mincho" panose="02020400000000000000" pitchFamily="18" charset="-128"/>
              <a:cs typeface="Arial" panose="020B0604020202020204" pitchFamily="34" charset="0"/>
            </a:endParaRPr>
          </a:p>
          <a:p>
            <a:pPr marR="63500" algn="r">
              <a:lnSpc>
                <a:spcPct val="150000"/>
              </a:lnSpc>
              <a:spcAft>
                <a:spcPts val="800"/>
              </a:spcAft>
            </a:pPr>
            <a:r>
              <a:rPr lang="en-AU" sz="2800" b="1" dirty="0">
                <a:latin typeface="Times New Roman" panose="02020603050405020304" pitchFamily="18" charset="0"/>
                <a:ea typeface="Yu Mincho" panose="02020400000000000000" pitchFamily="18" charset="-128"/>
                <a:cs typeface="Arial" panose="020B0604020202020204" pitchFamily="34" charset="0"/>
              </a:rPr>
              <a:t>Julia Kristeva (2004), a Bulgarian-French philosopher</a:t>
            </a:r>
            <a:endParaRPr lang="en-AU" sz="2800" b="1"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TextBox 2">
            <a:extLst>
              <a:ext uri="{FF2B5EF4-FFF2-40B4-BE49-F238E27FC236}">
                <a16:creationId xmlns:a16="http://schemas.microsoft.com/office/drawing/2014/main" id="{A783D734-B78F-4800-BB5A-26EC8D7E0EB3}"/>
              </a:ext>
            </a:extLst>
          </p:cNvPr>
          <p:cNvSpPr txBox="1"/>
          <p:nvPr/>
        </p:nvSpPr>
        <p:spPr>
          <a:xfrm>
            <a:off x="809470" y="1109272"/>
            <a:ext cx="10103370" cy="523220"/>
          </a:xfrm>
          <a:prstGeom prst="rect">
            <a:avLst/>
          </a:prstGeom>
          <a:noFill/>
          <a:ln>
            <a:solidFill>
              <a:schemeClr val="bg2"/>
            </a:solidFill>
          </a:ln>
        </p:spPr>
        <p:txBody>
          <a:bodyPr wrap="square" rtlCol="0">
            <a:spAutoFit/>
          </a:bodyPr>
          <a:lstStyle/>
          <a:p>
            <a:r>
              <a:rPr lang="en-AU" sz="2800" b="1" dirty="0">
                <a:solidFill>
                  <a:schemeClr val="tx2"/>
                </a:solidFill>
              </a:rPr>
              <a:t>Ascribed and affiliated identity: tertiary stage</a:t>
            </a:r>
          </a:p>
        </p:txBody>
      </p:sp>
    </p:spTree>
    <p:extLst>
      <p:ext uri="{BB962C8B-B14F-4D97-AF65-F5344CB8AC3E}">
        <p14:creationId xmlns:p14="http://schemas.microsoft.com/office/powerpoint/2010/main" val="1643679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2FA8C1-97EE-4585-9953-BB85836A2BBB}"/>
              </a:ext>
            </a:extLst>
          </p:cNvPr>
          <p:cNvSpPr txBox="1"/>
          <p:nvPr/>
        </p:nvSpPr>
        <p:spPr>
          <a:xfrm>
            <a:off x="854438" y="884420"/>
            <a:ext cx="10822900" cy="584775"/>
          </a:xfrm>
          <a:prstGeom prst="rect">
            <a:avLst/>
          </a:prstGeom>
          <a:noFill/>
          <a:ln>
            <a:solidFill>
              <a:schemeClr val="bg2"/>
            </a:solidFill>
          </a:ln>
        </p:spPr>
        <p:txBody>
          <a:bodyPr wrap="square" rtlCol="0">
            <a:spAutoFit/>
          </a:bodyPr>
          <a:lstStyle/>
          <a:p>
            <a:r>
              <a:rPr lang="en-AU" sz="3200" b="1" dirty="0"/>
              <a:t>The 2016 Census results (Australian Bureau of Statistics):</a:t>
            </a:r>
          </a:p>
        </p:txBody>
      </p:sp>
      <p:sp>
        <p:nvSpPr>
          <p:cNvPr id="4" name="TextBox 3">
            <a:extLst>
              <a:ext uri="{FF2B5EF4-FFF2-40B4-BE49-F238E27FC236}">
                <a16:creationId xmlns:a16="http://schemas.microsoft.com/office/drawing/2014/main" id="{E70401C4-1AE6-4D48-9B2F-F29B7F8F6E74}"/>
              </a:ext>
            </a:extLst>
          </p:cNvPr>
          <p:cNvSpPr txBox="1"/>
          <p:nvPr/>
        </p:nvSpPr>
        <p:spPr>
          <a:xfrm>
            <a:off x="899410" y="2833581"/>
            <a:ext cx="10777928" cy="1200329"/>
          </a:xfrm>
          <a:prstGeom prst="rect">
            <a:avLst/>
          </a:prstGeom>
          <a:noFill/>
          <a:ln>
            <a:solidFill>
              <a:schemeClr val="bg2"/>
            </a:solidFill>
          </a:ln>
        </p:spPr>
        <p:txBody>
          <a:bodyPr wrap="square" rtlCol="0">
            <a:spAutoFit/>
          </a:bodyPr>
          <a:lstStyle/>
          <a:p>
            <a:r>
              <a:rPr lang="en-GB" sz="2400" b="1" dirty="0">
                <a:solidFill>
                  <a:srgbClr val="000000"/>
                </a:solidFill>
                <a:cs typeface="ＭＳ Ｐゴシック" pitchFamily="50"/>
              </a:rPr>
              <a:t>➣</a:t>
            </a:r>
            <a:r>
              <a:rPr lang="en-GB" sz="2400" dirty="0">
                <a:solidFill>
                  <a:srgbClr val="000000"/>
                </a:solidFill>
                <a:cs typeface="ＭＳ Ｐゴシック" pitchFamily="50"/>
              </a:rPr>
              <a:t> </a:t>
            </a:r>
            <a:r>
              <a:rPr lang="en-AU" sz="2400" dirty="0">
                <a:solidFill>
                  <a:srgbClr val="000000"/>
                </a:solidFill>
                <a:cs typeface="ＭＳ Ｐゴシック" pitchFamily="50"/>
              </a:rPr>
              <a:t> </a:t>
            </a:r>
            <a:r>
              <a:rPr lang="en-AU" sz="2400" dirty="0"/>
              <a:t>Australia has a higher proportion of overseas-born people (26-28%) than the United States (14%), Canada (22%), New Zealand (23%), United Kingdom (13%). </a:t>
            </a:r>
          </a:p>
        </p:txBody>
      </p:sp>
      <p:sp>
        <p:nvSpPr>
          <p:cNvPr id="5" name="TextBox 4">
            <a:extLst>
              <a:ext uri="{FF2B5EF4-FFF2-40B4-BE49-F238E27FC236}">
                <a16:creationId xmlns:a16="http://schemas.microsoft.com/office/drawing/2014/main" id="{CD7BB069-1642-4657-9859-DBE031E35225}"/>
              </a:ext>
            </a:extLst>
          </p:cNvPr>
          <p:cNvSpPr txBox="1"/>
          <p:nvPr/>
        </p:nvSpPr>
        <p:spPr>
          <a:xfrm>
            <a:off x="899410" y="1778129"/>
            <a:ext cx="10777928" cy="830997"/>
          </a:xfrm>
          <a:prstGeom prst="rect">
            <a:avLst/>
          </a:prstGeom>
          <a:noFill/>
          <a:ln>
            <a:solidFill>
              <a:schemeClr val="bg2"/>
            </a:solidFill>
          </a:ln>
        </p:spPr>
        <p:txBody>
          <a:bodyPr wrap="square" rtlCol="0">
            <a:spAutoFit/>
          </a:bodyPr>
          <a:lstStyle/>
          <a:p>
            <a:r>
              <a:rPr lang="en-GB" sz="2400" b="1" dirty="0">
                <a:solidFill>
                  <a:srgbClr val="000000"/>
                </a:solidFill>
                <a:cs typeface="ＭＳ Ｐゴシック" pitchFamily="50"/>
              </a:rPr>
              <a:t>➣  </a:t>
            </a:r>
            <a:r>
              <a:rPr lang="en-GB" sz="2400" dirty="0">
                <a:solidFill>
                  <a:srgbClr val="000000"/>
                </a:solidFill>
                <a:cs typeface="ＭＳ Ｐゴシック" pitchFamily="50"/>
              </a:rPr>
              <a:t>Nearly</a:t>
            </a:r>
            <a:r>
              <a:rPr lang="en-GB" sz="2400" b="1" dirty="0">
                <a:solidFill>
                  <a:srgbClr val="000000"/>
                </a:solidFill>
                <a:cs typeface="ＭＳ Ｐゴシック" pitchFamily="50"/>
              </a:rPr>
              <a:t> </a:t>
            </a:r>
            <a:r>
              <a:rPr lang="en-AU" sz="2400" dirty="0"/>
              <a:t>half (49%) of the Australian population are immigrants or having at least one immigrant parent</a:t>
            </a:r>
          </a:p>
        </p:txBody>
      </p:sp>
      <p:sp>
        <p:nvSpPr>
          <p:cNvPr id="6" name="TextBox 5">
            <a:extLst>
              <a:ext uri="{FF2B5EF4-FFF2-40B4-BE49-F238E27FC236}">
                <a16:creationId xmlns:a16="http://schemas.microsoft.com/office/drawing/2014/main" id="{D8092193-1EDD-4DB0-8310-3334CD4EB3FB}"/>
              </a:ext>
            </a:extLst>
          </p:cNvPr>
          <p:cNvSpPr txBox="1"/>
          <p:nvPr/>
        </p:nvSpPr>
        <p:spPr>
          <a:xfrm>
            <a:off x="854438" y="4288822"/>
            <a:ext cx="10777928" cy="461665"/>
          </a:xfrm>
          <a:prstGeom prst="rect">
            <a:avLst/>
          </a:prstGeom>
          <a:noFill/>
          <a:ln>
            <a:solidFill>
              <a:schemeClr val="bg2"/>
            </a:solidFill>
          </a:ln>
        </p:spPr>
        <p:txBody>
          <a:bodyPr wrap="square" rtlCol="0">
            <a:spAutoFit/>
          </a:bodyPr>
          <a:lstStyle/>
          <a:p>
            <a:r>
              <a:rPr lang="en-GB" sz="2400" b="1" dirty="0">
                <a:solidFill>
                  <a:srgbClr val="000000"/>
                </a:solidFill>
                <a:cs typeface="ＭＳ Ｐゴシック" pitchFamily="50"/>
              </a:rPr>
              <a:t>➣  </a:t>
            </a:r>
            <a:r>
              <a:rPr lang="en-AU" sz="2400" dirty="0">
                <a:solidFill>
                  <a:srgbClr val="000000"/>
                </a:solidFill>
                <a:cs typeface="ＭＳ Ｐゴシック" pitchFamily="50"/>
              </a:rPr>
              <a:t>M</a:t>
            </a:r>
            <a:r>
              <a:rPr lang="en-AU" sz="2400" dirty="0"/>
              <a:t>ore than 300 languages are spoken in homes</a:t>
            </a:r>
          </a:p>
        </p:txBody>
      </p:sp>
      <p:sp>
        <p:nvSpPr>
          <p:cNvPr id="8" name="TextBox 7">
            <a:extLst>
              <a:ext uri="{FF2B5EF4-FFF2-40B4-BE49-F238E27FC236}">
                <a16:creationId xmlns:a16="http://schemas.microsoft.com/office/drawing/2014/main" id="{D1A146CD-B4FA-4E9B-AFE8-BF8F4129C7BE}"/>
              </a:ext>
            </a:extLst>
          </p:cNvPr>
          <p:cNvSpPr txBox="1"/>
          <p:nvPr/>
        </p:nvSpPr>
        <p:spPr>
          <a:xfrm>
            <a:off x="854438" y="5229854"/>
            <a:ext cx="10672997" cy="1200329"/>
          </a:xfrm>
          <a:prstGeom prst="rect">
            <a:avLst/>
          </a:prstGeom>
          <a:noFill/>
          <a:ln>
            <a:solidFill>
              <a:schemeClr val="bg2"/>
            </a:solidFill>
          </a:ln>
        </p:spPr>
        <p:txBody>
          <a:bodyPr wrap="square" rtlCol="0">
            <a:spAutoFit/>
          </a:bodyPr>
          <a:lstStyle/>
          <a:p>
            <a:r>
              <a:rPr lang="en-GB" sz="2400" dirty="0">
                <a:solidFill>
                  <a:srgbClr val="000000"/>
                </a:solidFill>
                <a:latin typeface="ＭＳ 明朝" pitchFamily="17"/>
                <a:cs typeface="ＭＳ Ｐゴシック" pitchFamily="50"/>
              </a:rPr>
              <a:t>➣ </a:t>
            </a:r>
            <a:r>
              <a:rPr lang="en-AU" sz="2400" b="1" dirty="0"/>
              <a:t>‘Demography reveals closer ties to Asia’: </a:t>
            </a:r>
            <a:r>
              <a:rPr lang="en-AU" sz="2400" dirty="0"/>
              <a:t>for the first time in Australia’s history the number of migrants from Asia was larger than the number of migrants from Europe</a:t>
            </a:r>
          </a:p>
        </p:txBody>
      </p:sp>
    </p:spTree>
    <p:extLst>
      <p:ext uri="{BB962C8B-B14F-4D97-AF65-F5344CB8AC3E}">
        <p14:creationId xmlns:p14="http://schemas.microsoft.com/office/powerpoint/2010/main" val="1331519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B87EEC-6106-4C1B-8C93-F3EE1B7499DE}"/>
              </a:ext>
            </a:extLst>
          </p:cNvPr>
          <p:cNvSpPr/>
          <p:nvPr/>
        </p:nvSpPr>
        <p:spPr>
          <a:xfrm>
            <a:off x="537923" y="1687614"/>
            <a:ext cx="10579157" cy="4031873"/>
          </a:xfrm>
          <a:prstGeom prst="rect">
            <a:avLst/>
          </a:prstGeom>
        </p:spPr>
        <p:txBody>
          <a:bodyPr wrap="square">
            <a:spAutoFit/>
          </a:bodyPr>
          <a:lstStyle/>
          <a:p>
            <a:r>
              <a:rPr lang="en-AU" sz="3200" b="1" dirty="0">
                <a:latin typeface="Times New Roman" panose="02020603050405020304" pitchFamily="18" charset="0"/>
                <a:ea typeface="Yu Mincho" panose="02020400000000000000" pitchFamily="18" charset="-128"/>
              </a:rPr>
              <a:t>In his early article Peter Adler (1975, p. 22) has suggested that intercultural experience is </a:t>
            </a:r>
            <a:r>
              <a:rPr lang="en-AU" sz="3200" b="1" i="1" dirty="0">
                <a:latin typeface="Times New Roman" panose="02020603050405020304" pitchFamily="18" charset="0"/>
                <a:ea typeface="Yu Mincho" panose="02020400000000000000" pitchFamily="18" charset="-128"/>
              </a:rPr>
              <a:t>‘a journey into self’. </a:t>
            </a:r>
            <a:r>
              <a:rPr lang="en-AU" sz="3200" b="1" dirty="0">
                <a:latin typeface="Times New Roman" panose="02020603050405020304" pitchFamily="18" charset="0"/>
                <a:ea typeface="Yu Mincho" panose="02020400000000000000" pitchFamily="18" charset="-128"/>
              </a:rPr>
              <a:t>He wrote back then, </a:t>
            </a:r>
          </a:p>
          <a:p>
            <a:endParaRPr lang="en-AU" sz="3200" b="1" dirty="0">
              <a:latin typeface="Times New Roman" panose="02020603050405020304" pitchFamily="18" charset="0"/>
              <a:ea typeface="Yu Mincho" panose="02020400000000000000" pitchFamily="18" charset="-128"/>
            </a:endParaRPr>
          </a:p>
          <a:p>
            <a:endParaRPr lang="en-AU" sz="3200" b="1" dirty="0">
              <a:latin typeface="Times New Roman" panose="02020603050405020304" pitchFamily="18" charset="0"/>
              <a:ea typeface="Yu Mincho" panose="02020400000000000000" pitchFamily="18" charset="-128"/>
            </a:endParaRPr>
          </a:p>
          <a:p>
            <a:r>
              <a:rPr lang="en-AU" sz="3200" b="1" i="1" dirty="0">
                <a:latin typeface="Times New Roman" panose="02020603050405020304" pitchFamily="18" charset="0"/>
                <a:ea typeface="Yu Mincho" panose="02020400000000000000" pitchFamily="18" charset="-128"/>
              </a:rPr>
              <a:t>‘Paradoxically, the more one is capable of experiencing new and different dimensions of human diversity, the more one learns of oneself’.</a:t>
            </a:r>
            <a:endParaRPr lang="en-AU" sz="3200" b="1" i="1" dirty="0"/>
          </a:p>
        </p:txBody>
      </p:sp>
    </p:spTree>
    <p:extLst>
      <p:ext uri="{BB962C8B-B14F-4D97-AF65-F5344CB8AC3E}">
        <p14:creationId xmlns:p14="http://schemas.microsoft.com/office/powerpoint/2010/main" val="2537934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339B28-71C3-4F61-9521-50B13DF475C4}"/>
              </a:ext>
            </a:extLst>
          </p:cNvPr>
          <p:cNvSpPr/>
          <p:nvPr/>
        </p:nvSpPr>
        <p:spPr>
          <a:xfrm>
            <a:off x="1056807" y="1857029"/>
            <a:ext cx="9728616" cy="2215991"/>
          </a:xfrm>
          <a:prstGeom prst="rect">
            <a:avLst/>
          </a:prstGeom>
        </p:spPr>
        <p:txBody>
          <a:bodyPr wrap="square">
            <a:spAutoFit/>
          </a:bodyPr>
          <a:lstStyle/>
          <a:p>
            <a:r>
              <a:rPr lang="en-AU" sz="2400" b="1" dirty="0">
                <a:latin typeface="Times New Roman" panose="02020603050405020304" pitchFamily="18" charset="0"/>
                <a:ea typeface="Yu Mincho" panose="02020400000000000000" pitchFamily="18" charset="-128"/>
              </a:rPr>
              <a:t>Australia of the 21</a:t>
            </a:r>
            <a:r>
              <a:rPr lang="en-AU" sz="2400" b="1" baseline="30000" dirty="0">
                <a:latin typeface="Times New Roman" panose="02020603050405020304" pitchFamily="18" charset="0"/>
                <a:ea typeface="Yu Mincho" panose="02020400000000000000" pitchFamily="18" charset="-128"/>
              </a:rPr>
              <a:t>st</a:t>
            </a:r>
            <a:r>
              <a:rPr lang="en-AU" sz="2400" b="1" dirty="0">
                <a:latin typeface="Times New Roman" panose="02020603050405020304" pitchFamily="18" charset="0"/>
                <a:ea typeface="Yu Mincho" panose="02020400000000000000" pitchFamily="18" charset="-128"/>
              </a:rPr>
              <a:t> century, within a short span of three decades, has become a country that embodies Marshall McLuhan’s idea of the ‘global village’ like no other place on the planet. </a:t>
            </a:r>
            <a:r>
              <a:rPr lang="en-AU" sz="2400" b="1" dirty="0">
                <a:latin typeface="Times New Roman" panose="02020603050405020304" pitchFamily="18" charset="0"/>
                <a:ea typeface="Yu Mincho" panose="02020400000000000000" pitchFamily="18" charset="-128"/>
                <a:cs typeface="Times New Roman" panose="02020603050405020304" pitchFamily="18" charset="0"/>
              </a:rPr>
              <a:t>The depth and diversity of human identities that comes with this exposure is a fascinating subject to investigate.</a:t>
            </a:r>
          </a:p>
          <a:p>
            <a:endParaRPr lang="en-AU" dirty="0"/>
          </a:p>
        </p:txBody>
      </p:sp>
      <p:sp>
        <p:nvSpPr>
          <p:cNvPr id="3" name="Rectangle 2">
            <a:extLst>
              <a:ext uri="{FF2B5EF4-FFF2-40B4-BE49-F238E27FC236}">
                <a16:creationId xmlns:a16="http://schemas.microsoft.com/office/drawing/2014/main" id="{2F1A758C-DA2A-4FA8-B2C5-005026952B84}"/>
              </a:ext>
            </a:extLst>
          </p:cNvPr>
          <p:cNvSpPr/>
          <p:nvPr/>
        </p:nvSpPr>
        <p:spPr>
          <a:xfrm>
            <a:off x="1056807" y="4497048"/>
            <a:ext cx="9796072" cy="1323439"/>
          </a:xfrm>
          <a:prstGeom prst="rect">
            <a:avLst/>
          </a:prstGeom>
          <a:ln>
            <a:solidFill>
              <a:schemeClr val="tx2"/>
            </a:solidFill>
          </a:ln>
        </p:spPr>
        <p:txBody>
          <a:bodyPr wrap="square">
            <a:spAutoFit/>
          </a:bodyPr>
          <a:lstStyle/>
          <a:p>
            <a:pPr algn="just">
              <a:lnSpc>
                <a:spcPct val="200000"/>
              </a:lnSpc>
              <a:spcAft>
                <a:spcPts val="0"/>
              </a:spcAft>
            </a:pPr>
            <a:r>
              <a:rPr lang="en-AU" sz="2000" b="1" i="1" dirty="0">
                <a:ea typeface="Yu Mincho" panose="02020400000000000000" pitchFamily="18" charset="-128"/>
                <a:cs typeface="Times New Roman" panose="02020603050405020304" pitchFamily="18" charset="0"/>
              </a:rPr>
              <a:t>Why is it important? Because these identities influence the society we live in. </a:t>
            </a:r>
          </a:p>
          <a:p>
            <a:pPr algn="just">
              <a:lnSpc>
                <a:spcPct val="200000"/>
              </a:lnSpc>
              <a:spcAft>
                <a:spcPts val="0"/>
              </a:spcAft>
            </a:pPr>
            <a:r>
              <a:rPr lang="en-AU" sz="2000" b="1" i="1" dirty="0">
                <a:ea typeface="Yu Mincho" panose="02020400000000000000" pitchFamily="18" charset="-128"/>
                <a:cs typeface="Times New Roman" panose="02020603050405020304" pitchFamily="18" charset="0"/>
              </a:rPr>
              <a:t>(Berger and </a:t>
            </a:r>
            <a:r>
              <a:rPr lang="en-AU" sz="2000" b="1" i="1" dirty="0" err="1">
                <a:ea typeface="Yu Mincho" panose="02020400000000000000" pitchFamily="18" charset="-128"/>
                <a:cs typeface="Times New Roman" panose="02020603050405020304" pitchFamily="18" charset="0"/>
              </a:rPr>
              <a:t>Luckmann’s</a:t>
            </a:r>
            <a:r>
              <a:rPr lang="en-AU" sz="2000" b="1" i="1" dirty="0">
                <a:ea typeface="Yu Mincho" panose="02020400000000000000" pitchFamily="18" charset="-128"/>
                <a:cs typeface="Times New Roman" panose="02020603050405020304" pitchFamily="18" charset="0"/>
              </a:rPr>
              <a:t> model) </a:t>
            </a:r>
          </a:p>
        </p:txBody>
      </p:sp>
    </p:spTree>
    <p:extLst>
      <p:ext uri="{BB962C8B-B14F-4D97-AF65-F5344CB8AC3E}">
        <p14:creationId xmlns:p14="http://schemas.microsoft.com/office/powerpoint/2010/main" val="4357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716" y="532593"/>
            <a:ext cx="8695816" cy="1423650"/>
          </a:xfrm>
        </p:spPr>
        <p:txBody>
          <a:bodyPr>
            <a:normAutofit/>
          </a:bodyPr>
          <a:lstStyle/>
          <a:p>
            <a:r>
              <a:rPr lang="en-AU" sz="4000" b="1" dirty="0"/>
              <a:t>Berger &amp; </a:t>
            </a:r>
            <a:r>
              <a:rPr lang="en-AU" sz="4000" b="1" dirty="0" err="1"/>
              <a:t>Luckmann’s</a:t>
            </a:r>
            <a:r>
              <a:rPr lang="en-AU" sz="4000" b="1" dirty="0"/>
              <a:t> model:  </a:t>
            </a:r>
            <a:br>
              <a:rPr lang="en-AU" sz="4000" b="1" dirty="0"/>
            </a:br>
            <a:r>
              <a:rPr lang="en-AU" sz="4000" b="1" dirty="0"/>
              <a:t>‘The Social Construction of Reality’  </a:t>
            </a:r>
          </a:p>
        </p:txBody>
      </p:sp>
      <p:sp>
        <p:nvSpPr>
          <p:cNvPr id="3" name="Curved Left Arrow 2"/>
          <p:cNvSpPr/>
          <p:nvPr/>
        </p:nvSpPr>
        <p:spPr>
          <a:xfrm>
            <a:off x="8608647" y="3422121"/>
            <a:ext cx="731520" cy="2145323"/>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AU">
              <a:solidFill>
                <a:schemeClr val="tx1"/>
              </a:solidFill>
            </a:endParaRPr>
          </a:p>
        </p:txBody>
      </p:sp>
      <p:sp>
        <p:nvSpPr>
          <p:cNvPr id="4" name="Curved Down Arrow 3"/>
          <p:cNvSpPr/>
          <p:nvPr/>
        </p:nvSpPr>
        <p:spPr>
          <a:xfrm rot="16200000">
            <a:off x="2318434" y="4136611"/>
            <a:ext cx="2145323" cy="731520"/>
          </a:xfrm>
          <a:prstGeom prst="curved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AU">
              <a:solidFill>
                <a:schemeClr val="tx1"/>
              </a:solidFill>
            </a:endParaRPr>
          </a:p>
        </p:txBody>
      </p:sp>
      <p:sp>
        <p:nvSpPr>
          <p:cNvPr id="5" name="TextBox 4"/>
          <p:cNvSpPr txBox="1"/>
          <p:nvPr/>
        </p:nvSpPr>
        <p:spPr>
          <a:xfrm>
            <a:off x="3684953" y="2353359"/>
            <a:ext cx="5230448" cy="954107"/>
          </a:xfrm>
          <a:prstGeom prst="rect">
            <a:avLst/>
          </a:prstGeom>
          <a:noFill/>
          <a:ln>
            <a:solidFill>
              <a:schemeClr val="tx2"/>
            </a:solidFill>
          </a:ln>
        </p:spPr>
        <p:txBody>
          <a:bodyPr wrap="square" rtlCol="0">
            <a:spAutoFit/>
          </a:bodyPr>
          <a:lstStyle/>
          <a:p>
            <a:r>
              <a:rPr lang="en-AU" sz="2800" b="1" dirty="0"/>
              <a:t>Objective Reality: Cultural Creations (Institutions) </a:t>
            </a:r>
          </a:p>
        </p:txBody>
      </p:sp>
      <p:sp>
        <p:nvSpPr>
          <p:cNvPr id="6" name="TextBox 5"/>
          <p:cNvSpPr txBox="1"/>
          <p:nvPr/>
        </p:nvSpPr>
        <p:spPr>
          <a:xfrm>
            <a:off x="3684953" y="5682100"/>
            <a:ext cx="5655214" cy="954107"/>
          </a:xfrm>
          <a:prstGeom prst="rect">
            <a:avLst/>
          </a:prstGeom>
          <a:noFill/>
          <a:ln>
            <a:solidFill>
              <a:schemeClr val="tx2"/>
            </a:solidFill>
          </a:ln>
        </p:spPr>
        <p:txBody>
          <a:bodyPr wrap="square" rtlCol="0">
            <a:spAutoFit/>
          </a:bodyPr>
          <a:lstStyle/>
          <a:p>
            <a:r>
              <a:rPr lang="en-AU" sz="2800" b="1" dirty="0">
                <a:solidFill>
                  <a:schemeClr val="tx1">
                    <a:lumMod val="95000"/>
                    <a:lumOff val="5000"/>
                  </a:schemeClr>
                </a:solidFill>
              </a:rPr>
              <a:t>Subjective Reality: Cultural Experience (Worldview, identity) </a:t>
            </a:r>
          </a:p>
        </p:txBody>
      </p:sp>
      <p:sp>
        <p:nvSpPr>
          <p:cNvPr id="7" name="TextBox 6"/>
          <p:cNvSpPr txBox="1"/>
          <p:nvPr/>
        </p:nvSpPr>
        <p:spPr>
          <a:xfrm>
            <a:off x="9458793" y="3462602"/>
            <a:ext cx="2733207" cy="1815882"/>
          </a:xfrm>
          <a:prstGeom prst="rect">
            <a:avLst/>
          </a:prstGeom>
          <a:noFill/>
          <a:ln>
            <a:solidFill>
              <a:schemeClr val="tx2"/>
            </a:solidFill>
          </a:ln>
        </p:spPr>
        <p:txBody>
          <a:bodyPr wrap="square" rtlCol="0">
            <a:spAutoFit/>
          </a:bodyPr>
          <a:lstStyle/>
          <a:p>
            <a:r>
              <a:rPr lang="en-AU" sz="2800" b="1" dirty="0"/>
              <a:t>Internalization (socialization)</a:t>
            </a:r>
          </a:p>
          <a:p>
            <a:pPr algn="ctr"/>
            <a:r>
              <a:rPr lang="en-AU" sz="2800" b="1" i="1" dirty="0"/>
              <a:t>Primary</a:t>
            </a:r>
          </a:p>
          <a:p>
            <a:pPr algn="ctr"/>
            <a:r>
              <a:rPr lang="en-AU" sz="2800" b="1" i="1" dirty="0"/>
              <a:t>Secondary</a:t>
            </a:r>
            <a:r>
              <a:rPr lang="en-AU" sz="2800" b="1" dirty="0"/>
              <a:t> </a:t>
            </a:r>
          </a:p>
        </p:txBody>
      </p:sp>
      <p:sp>
        <p:nvSpPr>
          <p:cNvPr id="8" name="TextBox 7"/>
          <p:cNvSpPr txBox="1"/>
          <p:nvPr/>
        </p:nvSpPr>
        <p:spPr>
          <a:xfrm>
            <a:off x="0" y="3855385"/>
            <a:ext cx="2953433" cy="1231106"/>
          </a:xfrm>
          <a:prstGeom prst="rect">
            <a:avLst/>
          </a:prstGeom>
          <a:noFill/>
          <a:ln>
            <a:solidFill>
              <a:schemeClr val="tx2"/>
            </a:solidFill>
          </a:ln>
        </p:spPr>
        <p:txBody>
          <a:bodyPr wrap="square" rtlCol="0">
            <a:spAutoFit/>
          </a:bodyPr>
          <a:lstStyle/>
          <a:p>
            <a:r>
              <a:rPr lang="en-AU" sz="2800" b="1" dirty="0"/>
              <a:t>Externalization (role enactment) </a:t>
            </a:r>
          </a:p>
          <a:p>
            <a:r>
              <a:rPr lang="en-AU" dirty="0"/>
              <a:t> </a:t>
            </a:r>
          </a:p>
        </p:txBody>
      </p:sp>
    </p:spTree>
    <p:extLst>
      <p:ext uri="{BB962C8B-B14F-4D97-AF65-F5344CB8AC3E}">
        <p14:creationId xmlns:p14="http://schemas.microsoft.com/office/powerpoint/2010/main" val="145092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599" y="1935480"/>
            <a:ext cx="11412511" cy="4645202"/>
          </a:xfrm>
        </p:spPr>
        <p:txBody>
          <a:bodyPr>
            <a:normAutofit fontScale="55000" lnSpcReduction="20000"/>
          </a:bodyPr>
          <a:lstStyle/>
          <a:p>
            <a:r>
              <a:rPr lang="en-AU" sz="2900" dirty="0"/>
              <a:t>Adler, P. S. (1975). The Transitional Experience: An Alternative View of Culture Shock. </a:t>
            </a:r>
            <a:r>
              <a:rPr lang="en-AU" sz="2900" i="1" dirty="0"/>
              <a:t>Journal of Humanistic Psychology, 15</a:t>
            </a:r>
            <a:r>
              <a:rPr lang="en-AU" sz="2900" dirty="0"/>
              <a:t>(4), 13-23. </a:t>
            </a:r>
          </a:p>
          <a:p>
            <a:r>
              <a:rPr lang="en-AU" sz="2900" dirty="0"/>
              <a:t>Al </a:t>
            </a:r>
            <a:r>
              <a:rPr lang="en-AU" sz="2900" dirty="0" err="1"/>
              <a:t>Muderis</a:t>
            </a:r>
            <a:r>
              <a:rPr lang="en-AU" sz="2900" dirty="0"/>
              <a:t>, M., &amp; Weaver, w. P. (2014). </a:t>
            </a:r>
            <a:r>
              <a:rPr lang="en-AU" sz="2900" i="1" dirty="0"/>
              <a:t>Walking Free</a:t>
            </a:r>
            <a:r>
              <a:rPr lang="en-AU" sz="2900" dirty="0"/>
              <a:t>. Australia: Allen &amp; Unwin.</a:t>
            </a:r>
          </a:p>
          <a:p>
            <a:r>
              <a:rPr lang="en-AU" sz="2900" dirty="0"/>
              <a:t>Australian Bureau of Statistics. (2017a). </a:t>
            </a:r>
            <a:r>
              <a:rPr lang="en-AU" sz="2900" i="1" dirty="0"/>
              <a:t>Australia Today</a:t>
            </a:r>
            <a:r>
              <a:rPr lang="en-AU" sz="2900" dirty="0"/>
              <a:t>.  Retrieved from </a:t>
            </a:r>
            <a:r>
              <a:rPr lang="en-AU" sz="2900" u="sng" dirty="0">
                <a:hlinkClick r:id="rId2"/>
              </a:rPr>
              <a:t>http://www.abs.gov.au/ausstats/abs@.nsf/mf/2024.0</a:t>
            </a:r>
            <a:r>
              <a:rPr lang="en-AU" sz="2900" dirty="0"/>
              <a:t>.</a:t>
            </a:r>
          </a:p>
          <a:p>
            <a:r>
              <a:rPr lang="en-AU" sz="2900" dirty="0"/>
              <a:t>Australian Bureau of Statistics. (2017b). </a:t>
            </a:r>
            <a:r>
              <a:rPr lang="en-AU" sz="2900" i="1" dirty="0"/>
              <a:t>Migration Australia, 2015-2016</a:t>
            </a:r>
            <a:r>
              <a:rPr lang="en-AU" sz="2900" dirty="0"/>
              <a:t>.  Retrieved from </a:t>
            </a:r>
            <a:r>
              <a:rPr lang="en-AU" sz="2900" u="sng" dirty="0">
                <a:hlinkClick r:id="rId3"/>
              </a:rPr>
              <a:t>http://www.abs.gov.au/ausstats/abs@.nsf/Latestproducts/3412.0Media%20Release12015-16</a:t>
            </a:r>
            <a:r>
              <a:rPr lang="en-AU" sz="2900" dirty="0"/>
              <a:t>.</a:t>
            </a:r>
          </a:p>
          <a:p>
            <a:r>
              <a:rPr lang="en-AU" sz="2900" dirty="0"/>
              <a:t>Bennett, M. J. (2013). </a:t>
            </a:r>
            <a:r>
              <a:rPr lang="en-AU" sz="2900" i="1" dirty="0"/>
              <a:t>Basic concepts of intercultural communication paradigms, principles, and practices</a:t>
            </a:r>
            <a:r>
              <a:rPr lang="en-AU" sz="2900" dirty="0"/>
              <a:t>. New York: Nicholas </a:t>
            </a:r>
            <a:r>
              <a:rPr lang="en-AU" sz="2900" dirty="0" err="1"/>
              <a:t>Brealey</a:t>
            </a:r>
            <a:r>
              <a:rPr lang="en-AU" sz="2900" dirty="0"/>
              <a:t> Publishing.</a:t>
            </a:r>
          </a:p>
          <a:p>
            <a:r>
              <a:rPr lang="en-AU" sz="2900" dirty="0"/>
              <a:t>Berger, P. L., &amp; </a:t>
            </a:r>
            <a:r>
              <a:rPr lang="en-AU" sz="2900" dirty="0" err="1"/>
              <a:t>Luckmann</a:t>
            </a:r>
            <a:r>
              <a:rPr lang="en-AU" sz="2900" dirty="0"/>
              <a:t>, T. (1990). </a:t>
            </a:r>
            <a:r>
              <a:rPr lang="en-AU" sz="2900" i="1" dirty="0"/>
              <a:t>The social construction of reality : a treatise in the sociology of knowledge</a:t>
            </a:r>
            <a:r>
              <a:rPr lang="en-AU" sz="2900" dirty="0"/>
              <a:t>. New York: Anchor Books.</a:t>
            </a:r>
          </a:p>
          <a:p>
            <a:r>
              <a:rPr lang="en-AU" sz="2900" dirty="0" err="1"/>
              <a:t>Brah</a:t>
            </a:r>
            <a:r>
              <a:rPr lang="en-AU" sz="2900" dirty="0"/>
              <a:t>, A. (1996). </a:t>
            </a:r>
            <a:r>
              <a:rPr lang="en-AU" sz="2900" i="1" dirty="0"/>
              <a:t>Cartographies of Diaspora: Contesting </a:t>
            </a:r>
            <a:r>
              <a:rPr lang="en-AU" sz="2900" i="1" dirty="0" err="1"/>
              <a:t>Identites</a:t>
            </a:r>
            <a:r>
              <a:rPr lang="en-AU" sz="2900" dirty="0"/>
              <a:t>. London: Routledge.</a:t>
            </a:r>
          </a:p>
          <a:p>
            <a:r>
              <a:rPr lang="en-AU" sz="2900" dirty="0"/>
              <a:t>Hall, E. T. (1959). </a:t>
            </a:r>
            <a:r>
              <a:rPr lang="en-AU" sz="2900" i="1" dirty="0"/>
              <a:t>The silent language</a:t>
            </a:r>
            <a:r>
              <a:rPr lang="en-AU" sz="2900" dirty="0"/>
              <a:t>. New York: Anchor/Doubleday.</a:t>
            </a:r>
          </a:p>
          <a:p>
            <a:r>
              <a:rPr lang="en-AU" sz="2900" dirty="0"/>
              <a:t>Kristeva, J. (2004). Strangers to ourselves: The hope of the singular. In R. </a:t>
            </a:r>
            <a:r>
              <a:rPr lang="en-AU" sz="2900" dirty="0" err="1"/>
              <a:t>Keaney</a:t>
            </a:r>
            <a:r>
              <a:rPr lang="en-AU" sz="2900" dirty="0"/>
              <a:t> (Ed.), </a:t>
            </a:r>
            <a:r>
              <a:rPr lang="en-AU" sz="2900" i="1" dirty="0"/>
              <a:t>Debates in Continental Philosophy: Conversations with Contemporary Thinkers</a:t>
            </a:r>
            <a:r>
              <a:rPr lang="en-AU" sz="2900" dirty="0"/>
              <a:t> (pp. 159-166). New York: Fordham University Press.</a:t>
            </a:r>
          </a:p>
          <a:p>
            <a:r>
              <a:rPr lang="en-AU" sz="2900" dirty="0"/>
              <a:t>Lacan, J. (1977). The Mirror Stage as Formative of the Function of the I as revealed in Psychoanalytic Experience (A. Sheridan, Trans.). In </a:t>
            </a:r>
            <a:r>
              <a:rPr lang="en-AU" sz="2900" i="1" dirty="0" err="1"/>
              <a:t>Écrits</a:t>
            </a:r>
            <a:r>
              <a:rPr lang="en-AU" sz="2900" i="1" dirty="0"/>
              <a:t>: A Selection</a:t>
            </a:r>
            <a:r>
              <a:rPr lang="en-AU" sz="2900" dirty="0"/>
              <a:t>. London: </a:t>
            </a:r>
            <a:r>
              <a:rPr lang="en-AU" sz="2900" dirty="0" err="1"/>
              <a:t>Tavistock</a:t>
            </a:r>
            <a:r>
              <a:rPr lang="en-AU" sz="2900" dirty="0"/>
              <a:t>.</a:t>
            </a:r>
          </a:p>
          <a:p>
            <a:r>
              <a:rPr lang="en-AU" sz="2900" dirty="0"/>
              <a:t>McLuhan, M. (1964). </a:t>
            </a:r>
            <a:r>
              <a:rPr lang="en-AU" sz="2900" i="1" dirty="0"/>
              <a:t>Understanding media ; the extensions of man</a:t>
            </a:r>
            <a:r>
              <a:rPr lang="en-AU" sz="2900" dirty="0"/>
              <a:t>. New York: McGraw-Hill.</a:t>
            </a:r>
          </a:p>
          <a:p>
            <a:r>
              <a:rPr lang="en-AU" sz="2900" dirty="0" err="1"/>
              <a:t>Montuori</a:t>
            </a:r>
            <a:r>
              <a:rPr lang="en-AU" sz="2900" dirty="0"/>
              <a:t>, A., &amp; Fahim, U. (2004). Cross-Cultural Encounter as an Opportunity for Personal Growth. </a:t>
            </a:r>
            <a:r>
              <a:rPr lang="en-AU" sz="2900" i="1" dirty="0"/>
              <a:t>Journal of Humanistic Psychology, 44</a:t>
            </a:r>
            <a:r>
              <a:rPr lang="en-AU" sz="2900" dirty="0"/>
              <a:t>(2), 243-265. doi:10.1177/0022167804263414</a:t>
            </a:r>
          </a:p>
          <a:p>
            <a:endParaRPr lang="en-AU" dirty="0"/>
          </a:p>
          <a:p>
            <a:pPr marL="0" indent="0">
              <a:buNone/>
            </a:pPr>
            <a:endParaRPr lang="en-US" dirty="0"/>
          </a:p>
          <a:p>
            <a:pPr marL="0" indent="0">
              <a:buNone/>
            </a:pPr>
            <a:endParaRPr lang="en-US" dirty="0"/>
          </a:p>
          <a:p>
            <a:pPr marL="0" indent="0">
              <a:buNone/>
            </a:pPr>
            <a:endParaRPr lang="en-US" dirty="0"/>
          </a:p>
          <a:p>
            <a:endParaRPr lang="en-US" dirty="0"/>
          </a:p>
          <a:p>
            <a:endParaRPr lang="en-US" dirty="0"/>
          </a:p>
        </p:txBody>
      </p:sp>
      <p:sp>
        <p:nvSpPr>
          <p:cNvPr id="3" name="Title 2"/>
          <p:cNvSpPr>
            <a:spLocks noGrp="1"/>
          </p:cNvSpPr>
          <p:nvPr>
            <p:ph type="title"/>
          </p:nvPr>
        </p:nvSpPr>
        <p:spPr>
          <a:xfrm>
            <a:off x="1558977" y="704088"/>
            <a:ext cx="8469444" cy="929840"/>
          </a:xfrm>
        </p:spPr>
        <p:txBody>
          <a:bodyPr>
            <a:normAutofit/>
          </a:bodyPr>
          <a:lstStyle/>
          <a:p>
            <a:r>
              <a:rPr lang="en-US" sz="4400" b="1" dirty="0"/>
              <a:t>References </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9DD054-3B00-4881-A793-3EEF3B88D20F}"/>
              </a:ext>
            </a:extLst>
          </p:cNvPr>
          <p:cNvSpPr/>
          <p:nvPr/>
        </p:nvSpPr>
        <p:spPr>
          <a:xfrm>
            <a:off x="441347" y="1621639"/>
            <a:ext cx="11011137" cy="3970318"/>
          </a:xfrm>
          <a:prstGeom prst="rect">
            <a:avLst/>
          </a:prstGeom>
          <a:ln>
            <a:solidFill>
              <a:schemeClr val="tx2"/>
            </a:solidFill>
          </a:ln>
        </p:spPr>
        <p:txBody>
          <a:bodyPr wrap="square">
            <a:spAutoFit/>
          </a:bodyPr>
          <a:lstStyle/>
          <a:p>
            <a:pPr>
              <a:lnSpc>
                <a:spcPct val="150000"/>
              </a:lnSpc>
            </a:pPr>
            <a:r>
              <a:rPr lang="en-AU" sz="2800" dirty="0">
                <a:solidFill>
                  <a:schemeClr val="tx2"/>
                </a:solidFill>
                <a:latin typeface="Bernard MT Condensed" panose="02050806060905020404" pitchFamily="18" charset="0"/>
              </a:rPr>
              <a:t>However, ‘this fascinating area of inquiry has not been followed up extensively at all’. </a:t>
            </a:r>
            <a:r>
              <a:rPr lang="en-AU" sz="2800" dirty="0">
                <a:solidFill>
                  <a:schemeClr val="tx2"/>
                </a:solidFill>
                <a:latin typeface="Bernard MT Condensed" panose="02050806060905020404" pitchFamily="18" charset="0"/>
                <a:ea typeface="Yu Mincho" panose="02020400000000000000" pitchFamily="18" charset="-128"/>
              </a:rPr>
              <a:t>At this point, none of the existing models ‘accounts for the possibility that an exchange with another culture may lead to psychological growth and to a better understanding of who we are, where we come from, and where we might want to go’. </a:t>
            </a:r>
          </a:p>
          <a:p>
            <a:pPr algn="r">
              <a:lnSpc>
                <a:spcPct val="150000"/>
              </a:lnSpc>
            </a:pPr>
            <a:r>
              <a:rPr lang="en-AU" sz="2800" dirty="0">
                <a:solidFill>
                  <a:schemeClr val="tx2"/>
                </a:solidFill>
                <a:latin typeface="Bernard MT Condensed" panose="02050806060905020404" pitchFamily="18" charset="0"/>
                <a:ea typeface="Yu Mincho" panose="02020400000000000000" pitchFamily="18" charset="-128"/>
              </a:rPr>
              <a:t>(</a:t>
            </a:r>
            <a:r>
              <a:rPr lang="en-AU" sz="2800" dirty="0" err="1">
                <a:solidFill>
                  <a:schemeClr val="tx2"/>
                </a:solidFill>
                <a:latin typeface="Bernard MT Condensed" panose="02050806060905020404" pitchFamily="18" charset="0"/>
                <a:ea typeface="Yu Mincho" panose="02020400000000000000" pitchFamily="18" charset="-128"/>
              </a:rPr>
              <a:t>Montuori</a:t>
            </a:r>
            <a:r>
              <a:rPr lang="en-AU" sz="2800" dirty="0">
                <a:solidFill>
                  <a:schemeClr val="tx2"/>
                </a:solidFill>
                <a:latin typeface="Bernard MT Condensed" panose="02050806060905020404" pitchFamily="18" charset="0"/>
                <a:ea typeface="Yu Mincho" panose="02020400000000000000" pitchFamily="18" charset="-128"/>
              </a:rPr>
              <a:t> &amp; Fahim, 2004, pp. 248-249) </a:t>
            </a:r>
            <a:endParaRPr lang="en-AU" sz="2800" dirty="0">
              <a:solidFill>
                <a:schemeClr val="tx2"/>
              </a:solidFill>
              <a:latin typeface="Bernard MT Condensed" panose="02050806060905020404" pitchFamily="18" charset="0"/>
            </a:endParaRPr>
          </a:p>
        </p:txBody>
      </p:sp>
    </p:spTree>
    <p:extLst>
      <p:ext uri="{BB962C8B-B14F-4D97-AF65-F5344CB8AC3E}">
        <p14:creationId xmlns:p14="http://schemas.microsoft.com/office/powerpoint/2010/main" val="190424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6C2D65-056B-46BA-BAC4-F80300F6DCBB}"/>
              </a:ext>
            </a:extLst>
          </p:cNvPr>
          <p:cNvSpPr/>
          <p:nvPr/>
        </p:nvSpPr>
        <p:spPr>
          <a:xfrm>
            <a:off x="1435379" y="2376429"/>
            <a:ext cx="9295558" cy="1569660"/>
          </a:xfrm>
          <a:prstGeom prst="rect">
            <a:avLst/>
          </a:prstGeom>
        </p:spPr>
        <p:txBody>
          <a:bodyPr wrap="none">
            <a:spAutoFit/>
          </a:bodyPr>
          <a:lstStyle/>
          <a:p>
            <a:r>
              <a:rPr lang="en-AU" sz="4800" b="1" dirty="0">
                <a:latin typeface="Times New Roman" panose="02020603050405020304" pitchFamily="18" charset="0"/>
                <a:ea typeface="Yu Mincho" panose="02020400000000000000" pitchFamily="18" charset="-128"/>
              </a:rPr>
              <a:t>‘Expanded worldview repertoires’ </a:t>
            </a:r>
          </a:p>
          <a:p>
            <a:pPr algn="r"/>
            <a:r>
              <a:rPr lang="en-AU" sz="4800" dirty="0">
                <a:latin typeface="Times New Roman" panose="02020603050405020304" pitchFamily="18" charset="0"/>
                <a:ea typeface="Yu Mincho" panose="02020400000000000000" pitchFamily="18" charset="-128"/>
              </a:rPr>
              <a:t>(Bennett, 2013)</a:t>
            </a:r>
            <a:endParaRPr lang="en-AU" sz="4800" dirty="0"/>
          </a:p>
        </p:txBody>
      </p:sp>
    </p:spTree>
    <p:extLst>
      <p:ext uri="{BB962C8B-B14F-4D97-AF65-F5344CB8AC3E}">
        <p14:creationId xmlns:p14="http://schemas.microsoft.com/office/powerpoint/2010/main" val="3839065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5684" y="2468880"/>
            <a:ext cx="11381613" cy="4081822"/>
          </a:xfrm>
        </p:spPr>
        <p:txBody>
          <a:bodyPr>
            <a:normAutofit/>
          </a:bodyPr>
          <a:lstStyle/>
          <a:p>
            <a:pPr marL="0" indent="0">
              <a:buNone/>
            </a:pPr>
            <a:r>
              <a:rPr lang="en-GB" sz="3200" dirty="0">
                <a:solidFill>
                  <a:srgbClr val="000000"/>
                </a:solidFill>
                <a:latin typeface="ＭＳ 明朝" pitchFamily="17"/>
                <a:cs typeface="ＭＳ Ｐゴシック" pitchFamily="50"/>
              </a:rPr>
              <a:t>➣ </a:t>
            </a:r>
            <a:r>
              <a:rPr lang="en-US" sz="3200" dirty="0"/>
              <a:t>Recognition of one’s mirror image is the basis for forming human self-identity</a:t>
            </a:r>
          </a:p>
          <a:p>
            <a:pPr marL="0" indent="0">
              <a:buNone/>
            </a:pPr>
            <a:endParaRPr lang="en-US" sz="3200" dirty="0"/>
          </a:p>
          <a:p>
            <a:pPr marL="0" indent="0">
              <a:buNone/>
            </a:pPr>
            <a:r>
              <a:rPr lang="en-GB" sz="3200" dirty="0">
                <a:solidFill>
                  <a:srgbClr val="000000"/>
                </a:solidFill>
                <a:latin typeface="ＭＳ 明朝" pitchFamily="17"/>
                <a:cs typeface="ＭＳ Ｐゴシック" pitchFamily="50"/>
              </a:rPr>
              <a:t>➣ </a:t>
            </a:r>
            <a:r>
              <a:rPr lang="en-AU" sz="3200" dirty="0"/>
              <a:t>The infant is encouraged to identify with the mirror image as “me” </a:t>
            </a:r>
            <a:r>
              <a:rPr lang="en-AU" sz="3200" b="1" dirty="0">
                <a:solidFill>
                  <a:schemeClr val="tx2"/>
                </a:solidFill>
              </a:rPr>
              <a:t>by verbal and gestural prompts issuing from the bigger other(s) holding him/her up in front of the reflective surface </a:t>
            </a:r>
            <a:endParaRPr lang="en-US" sz="3200" b="1" dirty="0">
              <a:solidFill>
                <a:schemeClr val="tx2"/>
              </a:solidFill>
            </a:endParaRPr>
          </a:p>
        </p:txBody>
      </p:sp>
      <p:sp>
        <p:nvSpPr>
          <p:cNvPr id="3" name="Title 2"/>
          <p:cNvSpPr>
            <a:spLocks noGrp="1"/>
          </p:cNvSpPr>
          <p:nvPr>
            <p:ph type="title"/>
          </p:nvPr>
        </p:nvSpPr>
        <p:spPr>
          <a:xfrm>
            <a:off x="504668" y="886562"/>
            <a:ext cx="10972800" cy="1101012"/>
          </a:xfrm>
        </p:spPr>
        <p:txBody>
          <a:bodyPr>
            <a:normAutofit fontScale="90000"/>
          </a:bodyPr>
          <a:lstStyle/>
          <a:p>
            <a:r>
              <a:rPr lang="en-US" dirty="0"/>
              <a:t>Jacques Lacan’s ‘Mirror Stage Theory’</a:t>
            </a:r>
          </a:p>
        </p:txBody>
      </p:sp>
    </p:spTree>
    <p:extLst>
      <p:ext uri="{BB962C8B-B14F-4D97-AF65-F5344CB8AC3E}">
        <p14:creationId xmlns:p14="http://schemas.microsoft.com/office/powerpoint/2010/main" val="214228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676B95-EB57-44AB-A286-5A41B88F37F1}"/>
              </a:ext>
            </a:extLst>
          </p:cNvPr>
          <p:cNvSpPr/>
          <p:nvPr/>
        </p:nvSpPr>
        <p:spPr>
          <a:xfrm>
            <a:off x="781879" y="1277036"/>
            <a:ext cx="9528312" cy="1754326"/>
          </a:xfrm>
          <a:prstGeom prst="rect">
            <a:avLst/>
          </a:prstGeom>
        </p:spPr>
        <p:txBody>
          <a:bodyPr wrap="square">
            <a:spAutoFit/>
          </a:bodyPr>
          <a:lstStyle/>
          <a:p>
            <a:r>
              <a:rPr lang="en-AU" sz="3600" b="1" dirty="0">
                <a:latin typeface="Times New Roman" panose="02020603050405020304" pitchFamily="18" charset="0"/>
                <a:ea typeface="Yu Mincho" panose="02020400000000000000" pitchFamily="18" charset="-128"/>
              </a:rPr>
              <a:t>Peter Berger and Thomas </a:t>
            </a:r>
            <a:r>
              <a:rPr lang="en-AU" sz="3600" b="1" dirty="0" err="1">
                <a:latin typeface="Times New Roman" panose="02020603050405020304" pitchFamily="18" charset="0"/>
                <a:ea typeface="Yu Mincho" panose="02020400000000000000" pitchFamily="18" charset="-128"/>
              </a:rPr>
              <a:t>Luckmann</a:t>
            </a:r>
            <a:endParaRPr lang="en-AU" sz="3600" b="1" dirty="0">
              <a:latin typeface="Times New Roman" panose="02020603050405020304" pitchFamily="18" charset="0"/>
              <a:ea typeface="Yu Mincho" panose="02020400000000000000" pitchFamily="18" charset="-128"/>
            </a:endParaRPr>
          </a:p>
          <a:p>
            <a:r>
              <a:rPr lang="en-AU" sz="3600" b="1" dirty="0">
                <a:latin typeface="Times New Roman" panose="02020603050405020304" pitchFamily="18" charset="0"/>
                <a:ea typeface="Yu Mincho" panose="02020400000000000000" pitchFamily="18" charset="-128"/>
              </a:rPr>
              <a:t> ‘The Social Construction of Reality’</a:t>
            </a:r>
          </a:p>
          <a:p>
            <a:r>
              <a:rPr lang="en-AU" sz="3600" b="1" dirty="0">
                <a:latin typeface="Times New Roman" panose="02020603050405020304" pitchFamily="18" charset="0"/>
                <a:ea typeface="Yu Mincho" panose="02020400000000000000" pitchFamily="18" charset="-128"/>
              </a:rPr>
              <a:t>                                                 (1967) </a:t>
            </a:r>
            <a:endParaRPr lang="en-AU" sz="3600" b="1" dirty="0"/>
          </a:p>
        </p:txBody>
      </p:sp>
      <p:pic>
        <p:nvPicPr>
          <p:cNvPr id="4" name="Picture 3">
            <a:extLst>
              <a:ext uri="{FF2B5EF4-FFF2-40B4-BE49-F238E27FC236}">
                <a16:creationId xmlns:a16="http://schemas.microsoft.com/office/drawing/2014/main" id="{83D71762-4BE2-4066-901F-F7367607A7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5349" y="1877200"/>
            <a:ext cx="3067050" cy="4752975"/>
          </a:xfrm>
          <a:prstGeom prst="rect">
            <a:avLst/>
          </a:prstGeom>
        </p:spPr>
      </p:pic>
      <p:sp>
        <p:nvSpPr>
          <p:cNvPr id="5" name="TextBox 4">
            <a:extLst>
              <a:ext uri="{FF2B5EF4-FFF2-40B4-BE49-F238E27FC236}">
                <a16:creationId xmlns:a16="http://schemas.microsoft.com/office/drawing/2014/main" id="{5894778D-06AF-41FA-9E9E-63AEE021C0A8}"/>
              </a:ext>
            </a:extLst>
          </p:cNvPr>
          <p:cNvSpPr txBox="1"/>
          <p:nvPr/>
        </p:nvSpPr>
        <p:spPr>
          <a:xfrm>
            <a:off x="781879" y="4102765"/>
            <a:ext cx="6599582" cy="2000548"/>
          </a:xfrm>
          <a:prstGeom prst="rect">
            <a:avLst/>
          </a:prstGeom>
          <a:noFill/>
          <a:ln>
            <a:solidFill>
              <a:schemeClr val="tx2"/>
            </a:solidFill>
          </a:ln>
        </p:spPr>
        <p:txBody>
          <a:bodyPr wrap="square" rtlCol="0">
            <a:spAutoFit/>
          </a:bodyPr>
          <a:lstStyle/>
          <a:p>
            <a:r>
              <a:rPr lang="en-AU" sz="2400" b="1" i="1" dirty="0"/>
              <a:t>Phenomenological school of thought</a:t>
            </a:r>
          </a:p>
          <a:p>
            <a:endParaRPr lang="en-AU" sz="2000" b="1" i="1" dirty="0"/>
          </a:p>
          <a:p>
            <a:endParaRPr lang="en-AU" sz="2000" b="1" i="1" dirty="0"/>
          </a:p>
          <a:p>
            <a:r>
              <a:rPr lang="en-AU" sz="2000" b="1" i="1" dirty="0"/>
              <a:t>Alfred </a:t>
            </a:r>
            <a:r>
              <a:rPr lang="en-AU" sz="2000" b="1" i="1" dirty="0" err="1"/>
              <a:t>Schütz</a:t>
            </a:r>
            <a:r>
              <a:rPr lang="en-AU" sz="2000" b="1" i="1" dirty="0"/>
              <a:t> ‘The Phenomenology of the Social World’ </a:t>
            </a:r>
          </a:p>
          <a:p>
            <a:endParaRPr lang="en-AU" sz="2000" b="1" i="1" dirty="0"/>
          </a:p>
          <a:p>
            <a:r>
              <a:rPr lang="en-AU" sz="2000" b="1" i="1" dirty="0"/>
              <a:t>Edmund Husserl </a:t>
            </a:r>
          </a:p>
        </p:txBody>
      </p:sp>
      <p:sp>
        <p:nvSpPr>
          <p:cNvPr id="6" name="Arrow: Up 5">
            <a:extLst>
              <a:ext uri="{FF2B5EF4-FFF2-40B4-BE49-F238E27FC236}">
                <a16:creationId xmlns:a16="http://schemas.microsoft.com/office/drawing/2014/main" id="{D751BC04-0DCC-45DA-AECB-76F3C738DFBD}"/>
              </a:ext>
            </a:extLst>
          </p:cNvPr>
          <p:cNvSpPr/>
          <p:nvPr/>
        </p:nvSpPr>
        <p:spPr>
          <a:xfrm>
            <a:off x="3578087" y="3180522"/>
            <a:ext cx="503583" cy="773083"/>
          </a:xfrm>
          <a:prstGeom prst="upArrow">
            <a:avLst/>
          </a:prstGeom>
          <a:solidFill>
            <a:schemeClr val="accent1"/>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AU"/>
          </a:p>
        </p:txBody>
      </p:sp>
    </p:spTree>
    <p:extLst>
      <p:ext uri="{BB962C8B-B14F-4D97-AF65-F5344CB8AC3E}">
        <p14:creationId xmlns:p14="http://schemas.microsoft.com/office/powerpoint/2010/main" val="28611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A0D161-2635-4B36-836B-2FCBEEDFA60F}"/>
              </a:ext>
            </a:extLst>
          </p:cNvPr>
          <p:cNvSpPr/>
          <p:nvPr/>
        </p:nvSpPr>
        <p:spPr>
          <a:xfrm>
            <a:off x="781877" y="2658044"/>
            <a:ext cx="10775536" cy="3539430"/>
          </a:xfrm>
          <a:prstGeom prst="rect">
            <a:avLst/>
          </a:prstGeom>
        </p:spPr>
        <p:txBody>
          <a:bodyPr wrap="square">
            <a:spAutoFit/>
          </a:bodyPr>
          <a:lstStyle/>
          <a:p>
            <a:pPr algn="just">
              <a:spcAft>
                <a:spcPts val="0"/>
              </a:spcAft>
            </a:pPr>
            <a:r>
              <a:rPr lang="en-AU" sz="3200" b="1" dirty="0">
                <a:latin typeface="Times New Roman" panose="02020603050405020304" pitchFamily="18" charset="0"/>
                <a:ea typeface="Yu Mincho" panose="02020400000000000000" pitchFamily="18" charset="-128"/>
                <a:cs typeface="Times New Roman" panose="02020603050405020304" pitchFamily="18" charset="0"/>
              </a:rPr>
              <a:t>The child acquires his/her ‘subjectively coherent and plausible identity’ through this identification with significant others. He/she becomes what he/she is addressed as by their significant others. ‘This is not a one-sided mechanistic process. It entails a dialectic between identification by others and self-identification, between objectively assigned and subjectively appropriated identity’ (1990, p. 152). </a:t>
            </a:r>
            <a:endParaRPr lang="en-AU" sz="3200" b="1" dirty="0">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3" name="Rectangle 2">
            <a:extLst>
              <a:ext uri="{FF2B5EF4-FFF2-40B4-BE49-F238E27FC236}">
                <a16:creationId xmlns:a16="http://schemas.microsoft.com/office/drawing/2014/main" id="{7D8EC411-11F5-4B89-B7B6-923F2E57414D}"/>
              </a:ext>
            </a:extLst>
          </p:cNvPr>
          <p:cNvSpPr/>
          <p:nvPr/>
        </p:nvSpPr>
        <p:spPr>
          <a:xfrm>
            <a:off x="781876" y="1026828"/>
            <a:ext cx="10775537" cy="1631216"/>
          </a:xfrm>
          <a:prstGeom prst="rect">
            <a:avLst/>
          </a:prstGeom>
        </p:spPr>
        <p:txBody>
          <a:bodyPr wrap="square">
            <a:spAutoFit/>
          </a:bodyPr>
          <a:lstStyle/>
          <a:p>
            <a:r>
              <a:rPr lang="en-AU" sz="3200" b="1" dirty="0">
                <a:solidFill>
                  <a:schemeClr val="tx2"/>
                </a:solidFill>
                <a:latin typeface="Times New Roman" panose="02020603050405020304" pitchFamily="18" charset="0"/>
                <a:ea typeface="Yu Mincho" panose="02020400000000000000" pitchFamily="18" charset="-128"/>
              </a:rPr>
              <a:t>Peter Berger and Thomas </a:t>
            </a:r>
            <a:r>
              <a:rPr lang="en-AU" sz="3200" b="1" dirty="0" err="1">
                <a:solidFill>
                  <a:schemeClr val="tx2"/>
                </a:solidFill>
                <a:latin typeface="Times New Roman" panose="02020603050405020304" pitchFamily="18" charset="0"/>
                <a:ea typeface="Yu Mincho" panose="02020400000000000000" pitchFamily="18" charset="-128"/>
              </a:rPr>
              <a:t>Luckmann</a:t>
            </a:r>
            <a:endParaRPr lang="en-AU" sz="3200" b="1" dirty="0">
              <a:solidFill>
                <a:schemeClr val="tx2"/>
              </a:solidFill>
              <a:latin typeface="Times New Roman" panose="02020603050405020304" pitchFamily="18" charset="0"/>
              <a:ea typeface="Yu Mincho" panose="02020400000000000000" pitchFamily="18" charset="-128"/>
            </a:endParaRPr>
          </a:p>
          <a:p>
            <a:pPr algn="r"/>
            <a:r>
              <a:rPr lang="en-AU" sz="3200" b="1" dirty="0">
                <a:solidFill>
                  <a:schemeClr val="tx2"/>
                </a:solidFill>
                <a:latin typeface="Times New Roman" panose="02020603050405020304" pitchFamily="18" charset="0"/>
                <a:ea typeface="Yu Mincho" panose="02020400000000000000" pitchFamily="18" charset="-128"/>
              </a:rPr>
              <a:t> ‘The Social Construction of Reality’</a:t>
            </a:r>
          </a:p>
          <a:p>
            <a:r>
              <a:rPr lang="en-AU" sz="3600" b="1" dirty="0">
                <a:latin typeface="Times New Roman" panose="02020603050405020304" pitchFamily="18" charset="0"/>
                <a:ea typeface="Yu Mincho" panose="02020400000000000000" pitchFamily="18" charset="-128"/>
              </a:rPr>
              <a:t>                                                </a:t>
            </a:r>
            <a:endParaRPr lang="en-AU" sz="3600" b="1" dirty="0"/>
          </a:p>
        </p:txBody>
      </p:sp>
    </p:spTree>
    <p:extLst>
      <p:ext uri="{BB962C8B-B14F-4D97-AF65-F5344CB8AC3E}">
        <p14:creationId xmlns:p14="http://schemas.microsoft.com/office/powerpoint/2010/main" val="47624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EBF2BA-1A60-40A0-A110-A2EB6A3A13A9}"/>
              </a:ext>
            </a:extLst>
          </p:cNvPr>
          <p:cNvSpPr/>
          <p:nvPr/>
        </p:nvSpPr>
        <p:spPr>
          <a:xfrm>
            <a:off x="854439" y="2967335"/>
            <a:ext cx="10133351" cy="1631216"/>
          </a:xfrm>
          <a:prstGeom prst="rect">
            <a:avLst/>
          </a:prstGeom>
        </p:spPr>
        <p:txBody>
          <a:bodyPr wrap="square">
            <a:spAutoFit/>
          </a:bodyPr>
          <a:lstStyle/>
          <a:p>
            <a:r>
              <a:rPr lang="en-AU" sz="3200" b="1" dirty="0">
                <a:latin typeface="Times New Roman" panose="02020603050405020304" pitchFamily="18" charset="0"/>
                <a:ea typeface="Yu Mincho" panose="02020400000000000000" pitchFamily="18" charset="-128"/>
              </a:rPr>
              <a:t>A stage when human identity, the ‘I’, is formed through interaction and identification with significant others</a:t>
            </a:r>
          </a:p>
          <a:p>
            <a:endParaRPr lang="en-AU" dirty="0">
              <a:latin typeface="Times New Roman" panose="02020603050405020304" pitchFamily="18" charset="0"/>
              <a:ea typeface="Yu Mincho" panose="02020400000000000000" pitchFamily="18" charset="-128"/>
            </a:endParaRPr>
          </a:p>
          <a:p>
            <a:endParaRPr lang="en-AU" dirty="0">
              <a:latin typeface="Times New Roman" panose="02020603050405020304" pitchFamily="18" charset="0"/>
              <a:ea typeface="Yu Mincho" panose="02020400000000000000" pitchFamily="18" charset="-128"/>
            </a:endParaRPr>
          </a:p>
        </p:txBody>
      </p:sp>
      <p:sp>
        <p:nvSpPr>
          <p:cNvPr id="3" name="TextBox 2">
            <a:extLst>
              <a:ext uri="{FF2B5EF4-FFF2-40B4-BE49-F238E27FC236}">
                <a16:creationId xmlns:a16="http://schemas.microsoft.com/office/drawing/2014/main" id="{3E84F0E0-0270-4BE2-8FC0-23FBABDE84E9}"/>
              </a:ext>
            </a:extLst>
          </p:cNvPr>
          <p:cNvSpPr txBox="1"/>
          <p:nvPr/>
        </p:nvSpPr>
        <p:spPr>
          <a:xfrm>
            <a:off x="854439" y="1514007"/>
            <a:ext cx="6625653" cy="646331"/>
          </a:xfrm>
          <a:prstGeom prst="rect">
            <a:avLst/>
          </a:prstGeom>
          <a:noFill/>
          <a:ln>
            <a:solidFill>
              <a:schemeClr val="tx2"/>
            </a:solidFill>
          </a:ln>
        </p:spPr>
        <p:txBody>
          <a:bodyPr wrap="square" rtlCol="0">
            <a:spAutoFit/>
          </a:bodyPr>
          <a:lstStyle/>
          <a:p>
            <a:r>
              <a:rPr lang="en-AU" sz="3600" b="1" dirty="0">
                <a:solidFill>
                  <a:schemeClr val="tx2"/>
                </a:solidFill>
              </a:rPr>
              <a:t>PRIMARY SOCIALIZATION</a:t>
            </a:r>
          </a:p>
        </p:txBody>
      </p:sp>
    </p:spTree>
    <p:extLst>
      <p:ext uri="{BB962C8B-B14F-4D97-AF65-F5344CB8AC3E}">
        <p14:creationId xmlns:p14="http://schemas.microsoft.com/office/powerpoint/2010/main" val="3142273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716" y="532593"/>
            <a:ext cx="8695816" cy="1423650"/>
          </a:xfrm>
        </p:spPr>
        <p:txBody>
          <a:bodyPr>
            <a:normAutofit/>
          </a:bodyPr>
          <a:lstStyle/>
          <a:p>
            <a:r>
              <a:rPr lang="en-AU" sz="4000" b="1" dirty="0"/>
              <a:t>Berger &amp; </a:t>
            </a:r>
            <a:r>
              <a:rPr lang="en-AU" sz="4000" b="1" dirty="0" err="1"/>
              <a:t>Luckmann’s</a:t>
            </a:r>
            <a:r>
              <a:rPr lang="en-AU" sz="4000" b="1" dirty="0"/>
              <a:t> model:  </a:t>
            </a:r>
            <a:br>
              <a:rPr lang="en-AU" sz="4000" b="1" dirty="0"/>
            </a:br>
            <a:r>
              <a:rPr lang="en-AU" sz="4000" b="1" dirty="0"/>
              <a:t>‘The Social Construction of Reality’  </a:t>
            </a:r>
          </a:p>
        </p:txBody>
      </p:sp>
      <p:sp>
        <p:nvSpPr>
          <p:cNvPr id="3" name="Curved Left Arrow 2"/>
          <p:cNvSpPr/>
          <p:nvPr/>
        </p:nvSpPr>
        <p:spPr>
          <a:xfrm>
            <a:off x="8608647" y="3422121"/>
            <a:ext cx="731520" cy="2145323"/>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AU">
              <a:solidFill>
                <a:schemeClr val="tx1"/>
              </a:solidFill>
            </a:endParaRPr>
          </a:p>
        </p:txBody>
      </p:sp>
      <p:sp>
        <p:nvSpPr>
          <p:cNvPr id="4" name="Curved Down Arrow 3"/>
          <p:cNvSpPr/>
          <p:nvPr/>
        </p:nvSpPr>
        <p:spPr>
          <a:xfrm rot="16200000">
            <a:off x="2318434" y="4136611"/>
            <a:ext cx="2145323" cy="731520"/>
          </a:xfrm>
          <a:prstGeom prst="curved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AU">
              <a:solidFill>
                <a:schemeClr val="tx1"/>
              </a:solidFill>
            </a:endParaRPr>
          </a:p>
        </p:txBody>
      </p:sp>
      <p:sp>
        <p:nvSpPr>
          <p:cNvPr id="5" name="TextBox 4"/>
          <p:cNvSpPr txBox="1"/>
          <p:nvPr/>
        </p:nvSpPr>
        <p:spPr>
          <a:xfrm>
            <a:off x="3684953" y="2353359"/>
            <a:ext cx="5230448" cy="954107"/>
          </a:xfrm>
          <a:prstGeom prst="rect">
            <a:avLst/>
          </a:prstGeom>
          <a:noFill/>
          <a:ln>
            <a:solidFill>
              <a:schemeClr val="tx2"/>
            </a:solidFill>
          </a:ln>
        </p:spPr>
        <p:txBody>
          <a:bodyPr wrap="square" rtlCol="0">
            <a:spAutoFit/>
          </a:bodyPr>
          <a:lstStyle/>
          <a:p>
            <a:r>
              <a:rPr lang="en-AU" sz="2800" b="1" dirty="0"/>
              <a:t>Objective Reality: Cultural Creations (Institutions) </a:t>
            </a:r>
          </a:p>
        </p:txBody>
      </p:sp>
      <p:sp>
        <p:nvSpPr>
          <p:cNvPr id="6" name="TextBox 5"/>
          <p:cNvSpPr txBox="1"/>
          <p:nvPr/>
        </p:nvSpPr>
        <p:spPr>
          <a:xfrm>
            <a:off x="3684953" y="5682100"/>
            <a:ext cx="5655214" cy="954107"/>
          </a:xfrm>
          <a:prstGeom prst="rect">
            <a:avLst/>
          </a:prstGeom>
          <a:noFill/>
          <a:ln>
            <a:solidFill>
              <a:schemeClr val="tx2"/>
            </a:solidFill>
          </a:ln>
        </p:spPr>
        <p:txBody>
          <a:bodyPr wrap="square" rtlCol="0">
            <a:spAutoFit/>
          </a:bodyPr>
          <a:lstStyle/>
          <a:p>
            <a:r>
              <a:rPr lang="en-AU" sz="2800" b="1" dirty="0">
                <a:solidFill>
                  <a:schemeClr val="tx1">
                    <a:lumMod val="95000"/>
                    <a:lumOff val="5000"/>
                  </a:schemeClr>
                </a:solidFill>
              </a:rPr>
              <a:t>Subjective Reality: Cultural Experience (Worldview, identity) </a:t>
            </a:r>
          </a:p>
        </p:txBody>
      </p:sp>
      <p:sp>
        <p:nvSpPr>
          <p:cNvPr id="7" name="TextBox 6"/>
          <p:cNvSpPr txBox="1"/>
          <p:nvPr/>
        </p:nvSpPr>
        <p:spPr>
          <a:xfrm>
            <a:off x="9458793" y="3462602"/>
            <a:ext cx="2733207" cy="1815882"/>
          </a:xfrm>
          <a:prstGeom prst="rect">
            <a:avLst/>
          </a:prstGeom>
          <a:noFill/>
          <a:ln>
            <a:solidFill>
              <a:schemeClr val="tx2"/>
            </a:solidFill>
          </a:ln>
        </p:spPr>
        <p:txBody>
          <a:bodyPr wrap="square" rtlCol="0">
            <a:spAutoFit/>
          </a:bodyPr>
          <a:lstStyle/>
          <a:p>
            <a:r>
              <a:rPr lang="en-AU" sz="2800" b="1" dirty="0"/>
              <a:t>Internalization (socialization)</a:t>
            </a:r>
          </a:p>
          <a:p>
            <a:pPr algn="ctr"/>
            <a:r>
              <a:rPr lang="en-AU" sz="2800" b="1" i="1" dirty="0">
                <a:solidFill>
                  <a:srgbClr val="FF0000"/>
                </a:solidFill>
              </a:rPr>
              <a:t>Primary</a:t>
            </a:r>
          </a:p>
          <a:p>
            <a:pPr algn="ctr"/>
            <a:r>
              <a:rPr lang="en-AU" sz="2800" b="1" i="1" dirty="0"/>
              <a:t>Secondary</a:t>
            </a:r>
            <a:r>
              <a:rPr lang="en-AU" sz="2800" b="1" dirty="0"/>
              <a:t> </a:t>
            </a:r>
          </a:p>
        </p:txBody>
      </p:sp>
      <p:sp>
        <p:nvSpPr>
          <p:cNvPr id="8" name="TextBox 7"/>
          <p:cNvSpPr txBox="1"/>
          <p:nvPr/>
        </p:nvSpPr>
        <p:spPr>
          <a:xfrm>
            <a:off x="0" y="3855385"/>
            <a:ext cx="2953433" cy="1231106"/>
          </a:xfrm>
          <a:prstGeom prst="rect">
            <a:avLst/>
          </a:prstGeom>
          <a:noFill/>
          <a:ln>
            <a:solidFill>
              <a:schemeClr val="tx2"/>
            </a:solidFill>
          </a:ln>
        </p:spPr>
        <p:txBody>
          <a:bodyPr wrap="square" rtlCol="0">
            <a:spAutoFit/>
          </a:bodyPr>
          <a:lstStyle/>
          <a:p>
            <a:r>
              <a:rPr lang="en-AU" sz="2800" b="1" dirty="0"/>
              <a:t>Externalization (role enactment) </a:t>
            </a:r>
          </a:p>
          <a:p>
            <a:r>
              <a:rPr lang="en-AU" dirty="0"/>
              <a:t> </a:t>
            </a:r>
          </a:p>
        </p:txBody>
      </p:sp>
    </p:spTree>
    <p:extLst>
      <p:ext uri="{BB962C8B-B14F-4D97-AF65-F5344CB8AC3E}">
        <p14:creationId xmlns:p14="http://schemas.microsoft.com/office/powerpoint/2010/main" val="3203900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 on brainstorming" id="{C229246F-E851-40FB-8E1D-535DCA6AFD71}" vid="{8D346C02-FE09-4A8E-BC58-EB73E373F0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0</TotalTime>
  <Words>1709</Words>
  <Application>Microsoft Office PowerPoint</Application>
  <PresentationFormat>Widescreen</PresentationFormat>
  <Paragraphs>140</Paragraphs>
  <Slides>22</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ＭＳ 明朝</vt:lpstr>
      <vt:lpstr>ＭＳ Ｐゴシック</vt:lpstr>
      <vt:lpstr>Yu Mincho</vt:lpstr>
      <vt:lpstr>Arial</vt:lpstr>
      <vt:lpstr>Arial Narrow</vt:lpstr>
      <vt:lpstr>Bernard MT Condensed</vt:lpstr>
      <vt:lpstr>Calibri</vt:lpstr>
      <vt:lpstr>Century Gothic</vt:lpstr>
      <vt:lpstr>Palatino Linotype</vt:lpstr>
      <vt:lpstr>Times New Roman</vt:lpstr>
      <vt:lpstr>Wingdings 2</vt:lpstr>
      <vt:lpstr>Presentation on brainstorming</vt:lpstr>
      <vt:lpstr>Identity construction: adding an intercultural dimension.</vt:lpstr>
      <vt:lpstr>PowerPoint Presentation</vt:lpstr>
      <vt:lpstr>PowerPoint Presentation</vt:lpstr>
      <vt:lpstr>PowerPoint Presentation</vt:lpstr>
      <vt:lpstr>Jacques Lacan’s ‘Mirror Stage Theory’</vt:lpstr>
      <vt:lpstr>PowerPoint Presentation</vt:lpstr>
      <vt:lpstr>PowerPoint Presentation</vt:lpstr>
      <vt:lpstr>PowerPoint Presentation</vt:lpstr>
      <vt:lpstr>Berger &amp; Luckmann’s model:   ‘The Social Construction of Reality’  </vt:lpstr>
      <vt:lpstr>PowerPoint Presentation</vt:lpstr>
      <vt:lpstr>PowerPoint Presentation</vt:lpstr>
      <vt:lpstr>PowerPoint Presentation</vt:lpstr>
      <vt:lpstr>PowerPoint Presentation</vt:lpstr>
      <vt:lpstr>PowerPoint Presentation</vt:lpstr>
      <vt:lpstr>Identity challenges at the tertiary stage</vt:lpstr>
      <vt:lpstr>PowerPoint Presentation</vt:lpstr>
      <vt:lpstr>Tertiary stage: identity challenges - cultural </vt:lpstr>
      <vt:lpstr>PowerPoint Presentation</vt:lpstr>
      <vt:lpstr>PowerPoint Presentation</vt:lpstr>
      <vt:lpstr>PowerPoint Presentation</vt:lpstr>
      <vt:lpstr>Berger &amp; Luckmann’s model:   ‘The Social Construction of Reality’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2016-03-10T00:01:26Z</dcterms:created>
  <dcterms:modified xsi:type="dcterms:W3CDTF">2018-03-21T05:17:05Z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